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application/x-fontdata" Extension="fntdata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97" r:id="rId6"/>
    <p:sldId id="261" r:id="rId7"/>
    <p:sldId id="298" r:id="rId8"/>
    <p:sldId id="263" r:id="rId9"/>
    <p:sldId id="299" r:id="rId10"/>
    <p:sldId id="266" r:id="rId11"/>
    <p:sldId id="267" r:id="rId12"/>
    <p:sldId id="322" r:id="rId13"/>
    <p:sldId id="308" r:id="rId14"/>
    <p:sldId id="269" r:id="rId15"/>
    <p:sldId id="309" r:id="rId16"/>
    <p:sldId id="271" r:id="rId17"/>
    <p:sldId id="310" r:id="rId18"/>
    <p:sldId id="273" r:id="rId19"/>
    <p:sldId id="311" r:id="rId20"/>
    <p:sldId id="307" r:id="rId21"/>
    <p:sldId id="312" r:id="rId22"/>
    <p:sldId id="275" r:id="rId23"/>
    <p:sldId id="313" r:id="rId24"/>
    <p:sldId id="279" r:id="rId25"/>
    <p:sldId id="314" r:id="rId26"/>
    <p:sldId id="278" r:id="rId27"/>
    <p:sldId id="281" r:id="rId28"/>
    <p:sldId id="324" r:id="rId29"/>
    <p:sldId id="283" r:id="rId30"/>
    <p:sldId id="325" r:id="rId31"/>
    <p:sldId id="323" r:id="rId32"/>
    <p:sldId id="326" r:id="rId33"/>
    <p:sldId id="285" r:id="rId34"/>
    <p:sldId id="327" r:id="rId35"/>
    <p:sldId id="287" r:id="rId36"/>
    <p:sldId id="328" r:id="rId37"/>
    <p:sldId id="289" r:id="rId38"/>
    <p:sldId id="329" r:id="rId39"/>
    <p:sldId id="291" r:id="rId40"/>
    <p:sldId id="330" r:id="rId41"/>
    <p:sldId id="293" r:id="rId42"/>
    <p:sldId id="331" r:id="rId43"/>
    <p:sldId id="294" r:id="rId44"/>
    <p:sldId id="296" r:id="rId45"/>
  </p:sldIdLst>
  <p:sldSz cx="12192000" cy="6858000"/>
  <p:notesSz cx="6858000" cy="9144000"/>
  <p:embeddedFontLst>
    <p:embeddedFont>
      <p:font typeface="Candara" panose="020E0502030303020204" pitchFamily="3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h/hxm6Av01EWi3j7JZfLcumScz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7388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481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6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9948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7268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766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4904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9109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9252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6706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705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456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8713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313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1310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4990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9" name="Google Shape;4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8848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7073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1546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0087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042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9410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690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3866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1769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2232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3" name="Google Shape;51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8608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4081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1" name="Google Shape;5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2552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4321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1" name="Google Shape;57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7754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63388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9" name="Google Shape;5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5291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86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48163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7" name="Google Shape;62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21593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88835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3" name="Google Shape;63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6399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3" name="Google Shape;66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139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39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9426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428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983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825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3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" name="Google Shape;19;p43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Candara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934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934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347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347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347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347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347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347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347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347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347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4" name="Google Shape;24;p4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2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5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3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3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Candara"/>
              <a:buNone/>
              <a:defRPr sz="8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grpSp>
        <p:nvGrpSpPr>
          <p:cNvPr id="37" name="Google Shape;37;p45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8" name="Google Shape;38;p45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9" name="Google Shape;39;p4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7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7" name="Google Shape;67;p50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ndara"/>
              <a:buNone/>
              <a:defRPr sz="1900" b="1" i="0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3" name="Google Shape;73;p5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6" name="Google Shape;76;p51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7" name="Google Shape;77;p5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1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ndara"/>
              <a:buNone/>
              <a:defRPr sz="1900" b="1" i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1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andara"/>
              <a:buNone/>
              <a:defRPr sz="51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5" name="Google Shape;15;p42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42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10" Type="http://schemas.openxmlformats.org/officeDocument/2006/relationships/image" Target="../media/image2.png"/><Relationship Id="rId4" Type="http://schemas.openxmlformats.org/officeDocument/2006/relationships/slide" Target="slide18.xml"/><Relationship Id="rId9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44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10" Type="http://schemas.openxmlformats.org/officeDocument/2006/relationships/image" Target="../media/image2.png"/><Relationship Id="rId4" Type="http://schemas.openxmlformats.org/officeDocument/2006/relationships/slide" Target="slide18.xml"/><Relationship Id="rId9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10" Type="http://schemas.openxmlformats.org/officeDocument/2006/relationships/image" Target="../media/image2.png"/><Relationship Id="rId4" Type="http://schemas.openxmlformats.org/officeDocument/2006/relationships/slide" Target="slide18.xml"/><Relationship Id="rId9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ntabria.es/profesorado/descarga-de-documentacion/39721496-rh-02-solicitud-general-de-vacaciones-permisos-y-licencia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10" Type="http://schemas.openxmlformats.org/officeDocument/2006/relationships/image" Target="../media/image2.png"/><Relationship Id="rId4" Type="http://schemas.openxmlformats.org/officeDocument/2006/relationships/slide" Target="slide18.xml"/><Relationship Id="rId9" Type="http://schemas.openxmlformats.org/officeDocument/2006/relationships/slide" Target="slide24.xml"/></Relationships>
</file>

<file path=ppt/slides/_rels/slide18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.png" Type="http://schemas.openxmlformats.org/officeDocument/2006/relationships/image"/><Relationship Id="rId4" Target="slide44.xml" Type="http://schemas.openxmlformats.org/officeDocument/2006/relationships/slide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10" Type="http://schemas.openxmlformats.org/officeDocument/2006/relationships/image" Target="../media/image2.png"/><Relationship Id="rId4" Type="http://schemas.openxmlformats.org/officeDocument/2006/relationships/slide" Target="slide18.xml"/><Relationship Id="rId9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3.xml"/><Relationship Id="rId7" Type="http://schemas.openxmlformats.org/officeDocument/2006/relationships/slide" Target="slide43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image" Target="../media/image5.png"/><Relationship Id="rId5" Type="http://schemas.openxmlformats.org/officeDocument/2006/relationships/slide" Target="slide10.xml"/><Relationship Id="rId10" Type="http://schemas.openxmlformats.org/officeDocument/2006/relationships/image" Target="../media/image4.png"/><Relationship Id="rId4" Type="http://schemas.openxmlformats.org/officeDocument/2006/relationships/slide" Target="slide13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4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10" Type="http://schemas.openxmlformats.org/officeDocument/2006/relationships/image" Target="../media/image2.png"/><Relationship Id="rId4" Type="http://schemas.openxmlformats.org/officeDocument/2006/relationships/slide" Target="slide18.xml"/><Relationship Id="rId9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10" Type="http://schemas.openxmlformats.org/officeDocument/2006/relationships/image" Target="../media/image2.png"/><Relationship Id="rId4" Type="http://schemas.openxmlformats.org/officeDocument/2006/relationships/slide" Target="slide18.xml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-stec.org/rh-03-solicitud-de-permiso-nacimiento-adopcion-guarda-lactancia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10" Type="http://schemas.openxmlformats.org/officeDocument/2006/relationships/image" Target="../media/image2.png"/><Relationship Id="rId4" Type="http://schemas.openxmlformats.org/officeDocument/2006/relationships/slide" Target="slide18.xml"/><Relationship Id="rId9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2.png"/><Relationship Id="rId3" Type="http://schemas.openxmlformats.org/officeDocument/2006/relationships/slide" Target="slide27.xml"/><Relationship Id="rId7" Type="http://schemas.openxmlformats.org/officeDocument/2006/relationships/slide" Target="slide35.xml"/><Relationship Id="rId12" Type="http://schemas.openxmlformats.org/officeDocument/2006/relationships/slide" Target="slide3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9.xml"/><Relationship Id="rId5" Type="http://schemas.openxmlformats.org/officeDocument/2006/relationships/slide" Target="slide31.xml"/><Relationship Id="rId10" Type="http://schemas.openxmlformats.org/officeDocument/2006/relationships/slide" Target="slide2.xml"/><Relationship Id="rId4" Type="http://schemas.openxmlformats.org/officeDocument/2006/relationships/slide" Target="slide29.xml"/><Relationship Id="rId9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2.png"/><Relationship Id="rId3" Type="http://schemas.openxmlformats.org/officeDocument/2006/relationships/slide" Target="slide27.xml"/><Relationship Id="rId7" Type="http://schemas.openxmlformats.org/officeDocument/2006/relationships/slide" Target="slide35.xml"/><Relationship Id="rId12" Type="http://schemas.openxmlformats.org/officeDocument/2006/relationships/slide" Target="slide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9.xml"/><Relationship Id="rId5" Type="http://schemas.openxmlformats.org/officeDocument/2006/relationships/slide" Target="slide31.xml"/><Relationship Id="rId10" Type="http://schemas.openxmlformats.org/officeDocument/2006/relationships/slide" Target="slide2.xml"/><Relationship Id="rId4" Type="http://schemas.openxmlformats.org/officeDocument/2006/relationships/slide" Target="slide29.xml"/><Relationship Id="rId9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2.png"/><Relationship Id="rId3" Type="http://schemas.openxmlformats.org/officeDocument/2006/relationships/slide" Target="slide27.xml"/><Relationship Id="rId7" Type="http://schemas.openxmlformats.org/officeDocument/2006/relationships/slide" Target="slide35.xml"/><Relationship Id="rId12" Type="http://schemas.openxmlformats.org/officeDocument/2006/relationships/slide" Target="slide3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9.xml"/><Relationship Id="rId5" Type="http://schemas.openxmlformats.org/officeDocument/2006/relationships/slide" Target="slide31.xml"/><Relationship Id="rId10" Type="http://schemas.openxmlformats.org/officeDocument/2006/relationships/slide" Target="slide2.xml"/><Relationship Id="rId4" Type="http://schemas.openxmlformats.org/officeDocument/2006/relationships/slide" Target="slide29.xml"/><Relationship Id="rId9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2.png"/><Relationship Id="rId3" Type="http://schemas.openxmlformats.org/officeDocument/2006/relationships/slide" Target="slide27.xml"/><Relationship Id="rId7" Type="http://schemas.openxmlformats.org/officeDocument/2006/relationships/slide" Target="slide35.xml"/><Relationship Id="rId12" Type="http://schemas.openxmlformats.org/officeDocument/2006/relationships/slide" Target="slide3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9.xml"/><Relationship Id="rId5" Type="http://schemas.openxmlformats.org/officeDocument/2006/relationships/slide" Target="slide31.xml"/><Relationship Id="rId10" Type="http://schemas.openxmlformats.org/officeDocument/2006/relationships/slide" Target="slide2.xml"/><Relationship Id="rId4" Type="http://schemas.openxmlformats.org/officeDocument/2006/relationships/slide" Target="slide29.xml"/><Relationship Id="rId9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2.png"/><Relationship Id="rId3" Type="http://schemas.openxmlformats.org/officeDocument/2006/relationships/slide" Target="slide27.xml"/><Relationship Id="rId7" Type="http://schemas.openxmlformats.org/officeDocument/2006/relationships/slide" Target="slide35.xml"/><Relationship Id="rId12" Type="http://schemas.openxmlformats.org/officeDocument/2006/relationships/slide" Target="slide3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9.xml"/><Relationship Id="rId5" Type="http://schemas.openxmlformats.org/officeDocument/2006/relationships/slide" Target="slide31.xml"/><Relationship Id="rId10" Type="http://schemas.openxmlformats.org/officeDocument/2006/relationships/slide" Target="slide2.xml"/><Relationship Id="rId4" Type="http://schemas.openxmlformats.org/officeDocument/2006/relationships/slide" Target="slide29.xml"/><Relationship Id="rId9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2.png"/><Relationship Id="rId3" Type="http://schemas.openxmlformats.org/officeDocument/2006/relationships/slide" Target="slide27.xml"/><Relationship Id="rId7" Type="http://schemas.openxmlformats.org/officeDocument/2006/relationships/slide" Target="slide35.xml"/><Relationship Id="rId12" Type="http://schemas.openxmlformats.org/officeDocument/2006/relationships/slide" Target="slide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9.xml"/><Relationship Id="rId5" Type="http://schemas.openxmlformats.org/officeDocument/2006/relationships/slide" Target="slide31.xml"/><Relationship Id="rId10" Type="http://schemas.openxmlformats.org/officeDocument/2006/relationships/slide" Target="slide2.xml"/><Relationship Id="rId4" Type="http://schemas.openxmlformats.org/officeDocument/2006/relationships/slide" Target="slide29.xml"/><Relationship Id="rId9" Type="http://schemas.openxmlformats.org/officeDocument/2006/relationships/image" Target="../media/image1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2.png"/><Relationship Id="rId3" Type="http://schemas.openxmlformats.org/officeDocument/2006/relationships/slide" Target="slide27.xml"/><Relationship Id="rId7" Type="http://schemas.openxmlformats.org/officeDocument/2006/relationships/slide" Target="slide35.xml"/><Relationship Id="rId12" Type="http://schemas.openxmlformats.org/officeDocument/2006/relationships/slide" Target="slide3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9.xml"/><Relationship Id="rId5" Type="http://schemas.openxmlformats.org/officeDocument/2006/relationships/slide" Target="slide31.xml"/><Relationship Id="rId10" Type="http://schemas.openxmlformats.org/officeDocument/2006/relationships/slide" Target="slide2.xml"/><Relationship Id="rId4" Type="http://schemas.openxmlformats.org/officeDocument/2006/relationships/slide" Target="slide29.xml"/><Relationship Id="rId9" Type="http://schemas.openxmlformats.org/officeDocument/2006/relationships/image" Target="../media/image1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.laboral@educantabria.es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2.png"/><Relationship Id="rId3" Type="http://schemas.openxmlformats.org/officeDocument/2006/relationships/slide" Target="slide27.xml"/><Relationship Id="rId7" Type="http://schemas.openxmlformats.org/officeDocument/2006/relationships/slide" Target="slide35.xml"/><Relationship Id="rId12" Type="http://schemas.openxmlformats.org/officeDocument/2006/relationships/slide" Target="slide3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9.xml"/><Relationship Id="rId5" Type="http://schemas.openxmlformats.org/officeDocument/2006/relationships/slide" Target="slide31.xml"/><Relationship Id="rId10" Type="http://schemas.openxmlformats.org/officeDocument/2006/relationships/slide" Target="slide2.xml"/><Relationship Id="rId4" Type="http://schemas.openxmlformats.org/officeDocument/2006/relationships/slide" Target="slide29.xml"/><Relationship Id="rId9" Type="http://schemas.openxmlformats.org/officeDocument/2006/relationships/image" Target="../media/image1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2.png"/><Relationship Id="rId3" Type="http://schemas.openxmlformats.org/officeDocument/2006/relationships/slide" Target="slide27.xml"/><Relationship Id="rId7" Type="http://schemas.openxmlformats.org/officeDocument/2006/relationships/slide" Target="slide35.xml"/><Relationship Id="rId12" Type="http://schemas.openxmlformats.org/officeDocument/2006/relationships/slide" Target="slide3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9.xml"/><Relationship Id="rId5" Type="http://schemas.openxmlformats.org/officeDocument/2006/relationships/slide" Target="slide31.xml"/><Relationship Id="rId10" Type="http://schemas.openxmlformats.org/officeDocument/2006/relationships/slide" Target="slide2.xml"/><Relationship Id="rId4" Type="http://schemas.openxmlformats.org/officeDocument/2006/relationships/slide" Target="slide29.xml"/><Relationship Id="rId9" Type="http://schemas.openxmlformats.org/officeDocument/2006/relationships/image" Target="../media/image11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g-social.es/wps/wcm/connect/wss/e91e61c5-7559-4ce9-9440-a4bfe80e1df2/RIESGO+EMBARAZO_on-line.pdf?MOD=AJPERES&amp;CVID" TargetMode="External"/><Relationship Id="rId3" Type="http://schemas.openxmlformats.org/officeDocument/2006/relationships/hyperlink" Target="https://www.boe.es/buscar/act.php?id=BOE-A-2019-3244&amp;tn=2" TargetMode="External"/><Relationship Id="rId7" Type="http://schemas.openxmlformats.org/officeDocument/2006/relationships/hyperlink" Target="https://www.boe.es/buscar/act.php?id=BOE-A-2015-11430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e.es/buscar/act.php?id=BOE-A-2015-11719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boc.cantabria.es/boces/verAnuncioAction.do?idAnuBlob=339215" TargetMode="External"/><Relationship Id="rId10" Type="http://schemas.openxmlformats.org/officeDocument/2006/relationships/slide" Target="slide2.xml"/><Relationship Id="rId4" Type="http://schemas.openxmlformats.org/officeDocument/2006/relationships/hyperlink" Target="https://www.boe.es/buscar/act.php?id=BOE-A-1995-24292" TargetMode="External"/><Relationship Id="rId9" Type="http://schemas.openxmlformats.org/officeDocument/2006/relationships/hyperlink" Target="https://www.educantabria.es/informacion/normativa-y-legislacion/normativa-sobre-profesorado/1354-prevencion-de-riesgos-laborales/39713444-riesgos-laborales.html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stac-stec.org/solicitud-general-de-vacaciones-permisos-y-licencias/" TargetMode="External"/><Relationship Id="rId3" Type="http://schemas.openxmlformats.org/officeDocument/2006/relationships/hyperlink" Target="mailto:nominacentrosdocentes@cantabria.es" TargetMode="External"/><Relationship Id="rId7" Type="http://schemas.openxmlformats.org/officeDocument/2006/relationships/hyperlink" Target="https://stac-stec.org/rh-01-solicitud-de-licencia-por-enfermedad-riesgo-durante-el-embarazo-o-durante-la-lactancia-natural/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lud.laboral@educantabria.es" TargetMode="External"/><Relationship Id="rId11" Type="http://schemas.openxmlformats.org/officeDocument/2006/relationships/slide" Target="slide2.xml"/><Relationship Id="rId5" Type="http://schemas.openxmlformats.org/officeDocument/2006/relationships/hyperlink" Target="mailto:soportepermisossecundaria@educantabria.es" TargetMode="External"/><Relationship Id="rId10" Type="http://schemas.openxmlformats.org/officeDocument/2006/relationships/hyperlink" Target="https://stac-stec.org/rh-04-solicitud-de-permisos-y-licencias-ante-la-direccion-de-los-centros/" TargetMode="External"/><Relationship Id="rId4" Type="http://schemas.openxmlformats.org/officeDocument/2006/relationships/hyperlink" Target="mailto:soportepermisosprimaria@educantabria.es" TargetMode="External"/><Relationship Id="rId9" Type="http://schemas.openxmlformats.org/officeDocument/2006/relationships/hyperlink" Target="https://stac-stec.org/rh-03-solicitud-de-sustituto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-social.es/wps/wcm/connect/wss/88c54062-c5dd-4c29-8602-ece957bc79f1/PUB044+CAS.pdf?MOD=AJPERES&amp;amp;CVID=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de.seg-social.gob.es/wps/wcm/connect/sede/f60245d7-8723-42fe-9060-54073fbe6c96/IT-1_Castellano_Accesibilidad.pdf?MOD=AJPERES&amp;amp;CVI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2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accen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/>
          <p:nvPr/>
        </p:nvSpPr>
        <p:spPr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i="0" strike="noStrike" sz="18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644003" y="954923"/>
            <a:ext cx="5875694" cy="4656552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/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Font typeface="Candara"/>
              <a:buNone/>
            </a:pPr>
            <a:r>
              <a:rPr dirty="0" lang="en-US" sz="5500"/>
              <a:t>MATERNIDAD, LACTANCIA Y CONCILIACION  </a:t>
            </a:r>
            <a:endParaRPr dirty="0"/>
          </a:p>
        </p:txBody>
      </p:sp>
      <p:sp>
        <p:nvSpPr>
          <p:cNvPr id="101" name="Google Shape;101;p1"/>
          <p:cNvSpPr txBox="1">
            <a:spLocks noGrp="1"/>
          </p:cNvSpPr>
          <p:nvPr>
            <p:ph idx="1" type="subTitle"/>
          </p:nvPr>
        </p:nvSpPr>
        <p:spPr>
          <a:xfrm>
            <a:off x="643158" y="5611476"/>
            <a:ext cx="5877385" cy="80299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solidFill>
                  <a:schemeClr val="lt2"/>
                </a:solidFill>
              </a:rPr>
              <a:t>NO PODEMOS AYUDARTE CON LA CRIANZA, PERO PODEMOS ECHARTE UNA MANO CON LOS PAPELEOS</a:t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 flipH="1">
            <a:off x="6909478" y="0"/>
            <a:ext cx="5282519" cy="6858000"/>
          </a:xfrm>
          <a:custGeom>
            <a:avLst/>
            <a:gdLst/>
            <a:ahLst/>
            <a:cxnLst/>
            <a:rect b="b" l="l" r="r" t="t"/>
            <a:pathLst>
              <a:path extrusionOk="0" h="6858000" w="4992864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pic>
        <p:nvPicPr>
          <p:cNvPr descr="Imagen que contiene interior, tabla, pequeño, comida&#10;&#10;Descripción generada automáticamente" id="103" name="Google Shape;103;p1"/>
          <p:cNvPicPr preferRelativeResize="0"/>
          <p:nvPr/>
        </p:nvPicPr>
        <p:blipFill rotWithShape="1">
          <a:blip r:embed="rId3">
            <a:alphaModFix/>
          </a:blip>
          <a:srcRect b="37" r="3"/>
          <a:stretch/>
        </p:blipFill>
        <p:spPr>
          <a:xfrm>
            <a:off x="7850067" y="643464"/>
            <a:ext cx="3401342" cy="270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31" r="-31"/>
          <a:stretch/>
        </p:blipFill>
        <p:spPr>
          <a:xfrm>
            <a:off x="7850067" y="3993552"/>
            <a:ext cx="3466531" cy="2552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6;p10">
            <a:extLst>
              <a:ext uri="{FF2B5EF4-FFF2-40B4-BE49-F238E27FC236}">
                <a16:creationId xmlns:a16="http://schemas.microsoft.com/office/drawing/2014/main" xmlns="" id="{DDAB24C1-441C-4BA1-9067-35E0F99DE424}"/>
              </a:ext>
            </a:extLst>
          </p:cNvPr>
          <p:cNvSpPr/>
          <p:nvPr/>
        </p:nvSpPr>
        <p:spPr>
          <a:xfrm>
            <a:off x="7129292" y="3907421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10"/>
          <p:cNvGrpSpPr/>
          <p:nvPr/>
        </p:nvGrpSpPr>
        <p:grpSpPr>
          <a:xfrm>
            <a:off x="1120532" y="1549857"/>
            <a:ext cx="9346560" cy="4428698"/>
            <a:chOff x="331705" y="14505"/>
            <a:chExt cx="9056514" cy="4295783"/>
          </a:xfrm>
        </p:grpSpPr>
        <p:sp>
          <p:nvSpPr>
            <p:cNvPr id="257" name="Google Shape;257;p10"/>
            <p:cNvSpPr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>
              <a:hlinkClick action="ppaction://hlinksldjump" r:id="rId3"/>
            </p:cNvPr>
            <p:cNvSpPr txBox="1"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maternidad</a:t>
              </a:r>
              <a:endParaRPr b="0" cap="none" dirty="0" i="0" strike="noStrike" sz="1600" u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3848700" y="35964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>
              <a:hlinkClick action="ppaction://hlinksldjump" r:id="rId4"/>
            </p:cNvPr>
            <p:cNvSpPr txBox="1"/>
            <p:nvPr/>
          </p:nvSpPr>
          <p:spPr>
            <a:xfrm>
              <a:off x="6050459" y="2307632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prematuros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</a:t>
              </a:r>
              <a:endParaRPr b="0" cap="none" dirty="0" i="0" strike="noStrike" sz="1600" u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300024" y="2278633"/>
              <a:ext cx="3337800" cy="2002800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>
              <a:hlinkClick action="ppaction://hlinksldjump" r:id="rId5"/>
            </p:cNvPr>
            <p:cNvSpPr txBox="1"/>
            <p:nvPr/>
          </p:nvSpPr>
          <p:spPr>
            <a:xfrm>
              <a:off x="2300024" y="2227314"/>
              <a:ext cx="3337800" cy="20028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dirty="0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paternidad</a:t>
              </a:r>
              <a:endParaRPr b="0" cap="none" dirty="0" i="0" strike="noStrike" sz="1600" u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964632" y="505201"/>
            <a:ext cx="68450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ndara"/>
              <a:buNone/>
            </a:pPr>
            <a:r>
              <a:rPr dirty="0" lang="en-US" sz="3600">
                <a:solidFill>
                  <a:schemeClr val="bg2"/>
                </a:solidFill>
              </a:rPr>
              <a:t>DESPUÉS DEL PARTO……</a:t>
            </a:r>
            <a:endParaRPr dirty="0" sz="5400">
              <a:solidFill>
                <a:schemeClr val="bg2"/>
              </a:solidFill>
            </a:endParaRPr>
          </a:p>
        </p:txBody>
      </p:sp>
      <p:pic>
        <p:nvPicPr>
          <p:cNvPr descr="Un dibujo de una persona&#10;&#10;Descripción generada automáticamente con confianza media" id="264" name="Google Shape;26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383" y="3824618"/>
            <a:ext cx="2495934" cy="30332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>
            <a:hlinkClick action="ppaction://hlinksldjump" r:id="rId7"/>
          </p:cNvPr>
          <p:cNvSpPr txBox="1"/>
          <p:nvPr/>
        </p:nvSpPr>
        <p:spPr>
          <a:xfrm>
            <a:off x="10182385" y="5964578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8355990" y="1552855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>
            <a:hlinkClick action="ppaction://hlinksldjump" r:id="rId8"/>
          </p:cNvPr>
          <p:cNvSpPr txBox="1"/>
          <p:nvPr/>
        </p:nvSpPr>
        <p:spPr>
          <a:xfrm>
            <a:off x="8355990" y="150108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por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adopción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acogimiento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preadoptivo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permanente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7;p10">
            <a:hlinkClick action="ppaction://hlinksldjump" r:id="rId9"/>
            <a:extLst>
              <a:ext uri="{FF2B5EF4-FFF2-40B4-BE49-F238E27FC236}">
                <a16:creationId xmlns:a16="http://schemas.microsoft.com/office/drawing/2014/main" xmlns="" id="{313F11E1-166C-4138-BEA7-A3DDE02F1351}"/>
              </a:ext>
            </a:extLst>
          </p:cNvPr>
          <p:cNvSpPr txBox="1"/>
          <p:nvPr/>
        </p:nvSpPr>
        <p:spPr>
          <a:xfrm>
            <a:off x="4799324" y="156290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de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lactancia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>
            <a:spLocks noGrp="1"/>
          </p:cNvSpPr>
          <p:nvPr>
            <p:ph type="title"/>
          </p:nvPr>
        </p:nvSpPr>
        <p:spPr>
          <a:xfrm>
            <a:off x="1018836" y="309716"/>
            <a:ext cx="10778000" cy="6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lang="en-US" sz="3200" dirty="0"/>
              <a:t>PERMISO POR NACIMIENTO O PERMISO DE MATERNIDAD</a:t>
            </a:r>
            <a:endParaRPr sz="5400" dirty="0"/>
          </a:p>
        </p:txBody>
      </p:sp>
      <p:sp>
        <p:nvSpPr>
          <p:cNvPr id="273" name="Google Shape;273;p11"/>
          <p:cNvSpPr txBox="1">
            <a:spLocks noGrp="1"/>
          </p:cNvSpPr>
          <p:nvPr>
            <p:ph type="body" idx="1"/>
          </p:nvPr>
        </p:nvSpPr>
        <p:spPr>
          <a:xfrm>
            <a:off x="886206" y="1255363"/>
            <a:ext cx="10778001" cy="516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Tiene una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duración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de 16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, que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comienzan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el día del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nacimiento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smtClean="0">
                <a:latin typeface="Candara"/>
                <a:ea typeface="Candara"/>
                <a:cs typeface="Candara"/>
                <a:sym typeface="Candara"/>
              </a:rPr>
              <a:t>del </a:t>
            </a:r>
            <a:r>
              <a:rPr lang="en-US" dirty="0" err="1" smtClean="0">
                <a:latin typeface="Candara"/>
                <a:ea typeface="Candara"/>
                <a:cs typeface="Candara"/>
                <a:sym typeface="Candara"/>
              </a:rPr>
              <a:t>niño</a:t>
            </a:r>
            <a:r>
              <a:rPr lang="en-US" dirty="0" smtClean="0">
                <a:latin typeface="Candara"/>
                <a:ea typeface="Candara"/>
                <a:cs typeface="Candara"/>
                <a:sym typeface="Candara"/>
              </a:rPr>
              <a:t> o la </a:t>
            </a:r>
            <a:r>
              <a:rPr lang="en-US" dirty="0" err="1" smtClean="0">
                <a:latin typeface="Candara"/>
                <a:ea typeface="Candara"/>
                <a:cs typeface="Candara"/>
                <a:sym typeface="Candara"/>
              </a:rPr>
              <a:t>niña</a:t>
            </a:r>
            <a:r>
              <a:rPr lang="en-US" dirty="0" smtClean="0"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000"/>
              <a:buChar char="•"/>
            </a:pP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Este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amplía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2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supuesto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discapacidad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criatura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, y por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cada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hija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/o a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partir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del 2º,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los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supuestos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parto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múltiple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Estas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2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disfrutar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sólo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madre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o una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semana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cada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progenitor.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000"/>
              <a:buChar char="•"/>
            </a:pP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Se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empezar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disfrutar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hasta 4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antes del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parto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000"/>
              <a:buChar char="•"/>
            </a:pP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Las 6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primeras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son de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obligado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disfrute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y a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partir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ahí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, las 10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restantes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pueden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disfrutar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de forma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ininterrumpida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US" u="sng" dirty="0" err="1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 action="ppaction://hlinksldjump"/>
              </a:rPr>
              <a:t>interrumpida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, hasta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smtClean="0">
                <a:latin typeface="Candara"/>
                <a:ea typeface="Candara"/>
                <a:cs typeface="Candara"/>
                <a:sym typeface="Candara"/>
              </a:rPr>
              <a:t>el/la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hij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@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tiene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1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año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. 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000"/>
              <a:buChar char="•"/>
            </a:pP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Cuando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recién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nacido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tiene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permanecer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hospitalizado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tras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nacimiento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, se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ampliar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este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tantos días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neonato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permanezca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hospitalizado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hasta un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máximo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de 13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latin typeface="Candara"/>
                <a:ea typeface="Candara"/>
                <a:cs typeface="Candara"/>
                <a:sym typeface="Candara"/>
              </a:rPr>
              <a:t>adicionales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Si </a:t>
            </a:r>
            <a:r>
              <a:rPr lang="en-US" dirty="0" err="1"/>
              <a:t>te</a:t>
            </a:r>
            <a:r>
              <a:rPr lang="en-US" dirty="0"/>
              <a:t> coincide el </a:t>
            </a:r>
            <a:r>
              <a:rPr lang="en-US" dirty="0" err="1"/>
              <a:t>permiso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u="sng" dirty="0" err="1">
                <a:solidFill>
                  <a:schemeClr val="hlink"/>
                </a:solidFill>
                <a:hlinkClick r:id="rId4" action="ppaction://hlinksldjump"/>
              </a:rPr>
              <a:t>vacaciones</a:t>
            </a:r>
            <a:r>
              <a:rPr lang="en-US" dirty="0"/>
              <a:t> de </a:t>
            </a:r>
            <a:r>
              <a:rPr lang="en-US" dirty="0" err="1"/>
              <a:t>agosto</a:t>
            </a:r>
            <a:r>
              <a:rPr lang="en-US" dirty="0"/>
              <a:t> </a:t>
            </a:r>
            <a:r>
              <a:rPr lang="en-US" dirty="0" err="1"/>
              <a:t>debes</a:t>
            </a:r>
            <a:r>
              <a:rPr lang="en-US" dirty="0"/>
              <a:t> </a:t>
            </a:r>
            <a:r>
              <a:rPr lang="en-US" dirty="0" err="1"/>
              <a:t>solicitarlas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acabe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permiso</a:t>
            </a:r>
            <a:r>
              <a:rPr lang="en-US" sz="2400" dirty="0"/>
              <a:t>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 dirty="0">
                <a:solidFill>
                  <a:schemeClr val="hlink"/>
                </a:solidFill>
                <a:hlinkClick r:id="rId5" action="ppaction://hlinksldjump"/>
              </a:rPr>
              <a:t>RH03</a:t>
            </a:r>
            <a:endParaRPr sz="2400" dirty="0"/>
          </a:p>
        </p:txBody>
      </p:sp>
      <p:pic>
        <p:nvPicPr>
          <p:cNvPr id="274" name="Google Shape;274;p11" descr="Mano con dedo índice apuntando a la derecha contorno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019384">
            <a:off x="5880906" y="3935322"/>
            <a:ext cx="552628" cy="55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 descr="Mano con dedo índice apuntando a la derecha contorno">
            <a:hlinkClick r:id="rId4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019384">
            <a:off x="4307320" y="5533136"/>
            <a:ext cx="552628" cy="55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F3BABC-9F2B-4743-B266-26B4D6F54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96" y="481489"/>
            <a:ext cx="10178322" cy="767989"/>
          </a:xfrm>
        </p:spPr>
        <p:txBody>
          <a:bodyPr>
            <a:normAutofit/>
          </a:bodyPr>
          <a:lstStyle/>
          <a:p>
            <a:r>
              <a:rPr dirty="0" lang="es-ES" sz="3600"/>
              <a:t>FAMILIAS MONOPARENTALES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DC62732-9887-44EE-8204-95CA1BB65D17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3314" y="1393670"/>
            <a:ext cx="10903104" cy="5580336"/>
          </a:xfrm>
        </p:spPr>
        <p:txBody>
          <a:bodyPr>
            <a:noAutofit/>
          </a:bodyPr>
          <a:lstStyle/>
          <a:p>
            <a:pPr algn="ctr" indent="0" marL="114300">
              <a:lnSpc>
                <a:spcPct val="150000"/>
              </a:lnSpc>
              <a:buNone/>
            </a:pPr>
            <a:r>
              <a:rPr dirty="0" lang="es-ES" sz="1700"/>
              <a:t>Sabemos que ser familia monoparental supone un esfuerzo añadido y desde el sindicato intentaremos que se reconozca la necesidad de apoyo por parte de la </a:t>
            </a:r>
            <a:r>
              <a:rPr dirty="0" lang="es-ES" smtClean="0" sz="1700"/>
              <a:t>administración e intentaremos redoblar esfuerzos por ayudaros.</a:t>
            </a:r>
          </a:p>
          <a:p>
            <a:pPr indent="0" marL="114300">
              <a:lnSpc>
                <a:spcPct val="150000"/>
              </a:lnSpc>
              <a:buNone/>
            </a:pPr>
            <a:r>
              <a:rPr dirty="0" lang="es-ES" smtClean="0" sz="1700"/>
              <a:t>1. Podéis </a:t>
            </a:r>
            <a:r>
              <a:rPr dirty="0" lang="es-ES" sz="1700"/>
              <a:t>pedir el </a:t>
            </a:r>
            <a:r>
              <a:rPr b="1" dirty="0" lang="es-ES" sz="1700"/>
              <a:t>permiso de maternidad/paternidad de forma interrumpida </a:t>
            </a:r>
            <a:r>
              <a:rPr dirty="0" lang="es-ES" sz="1700"/>
              <a:t>aunque no haya otra pareja. </a:t>
            </a:r>
          </a:p>
          <a:p>
            <a:pPr indent="0" marL="114300">
              <a:lnSpc>
                <a:spcPct val="150000"/>
              </a:lnSpc>
              <a:buNone/>
            </a:pPr>
            <a:r>
              <a:rPr b="1" dirty="0" lang="es-ES" smtClean="0" sz="1700"/>
              <a:t>2. Ampliación del permiso de maternidad/paternidad con las semanas del otro/a progenitor/a. </a:t>
            </a:r>
            <a:r>
              <a:rPr dirty="0" lang="es-ES" smtClean="0" sz="1700"/>
              <a:t>Creemos </a:t>
            </a:r>
            <a:r>
              <a:rPr dirty="0" lang="es-ES" sz="1700"/>
              <a:t>que el derecho a las 32 semanas de permiso </a:t>
            </a:r>
            <a:r>
              <a:rPr dirty="0" lang="es-ES" smtClean="0" sz="1700"/>
              <a:t>es </a:t>
            </a:r>
            <a:r>
              <a:rPr dirty="0" lang="es-ES" sz="1700"/>
              <a:t>de las </a:t>
            </a:r>
            <a:r>
              <a:rPr dirty="0" lang="es-ES" smtClean="0" sz="1700"/>
              <a:t>criaturas, por </a:t>
            </a:r>
            <a:r>
              <a:rPr dirty="0" lang="es-ES" sz="1700"/>
              <a:t>lo que es de justicia que se reconozcan las 32 </a:t>
            </a:r>
            <a:r>
              <a:rPr dirty="0" lang="es-ES" smtClean="0" sz="1700"/>
              <a:t>semanas de permiso a todas las familias monoparentales.</a:t>
            </a:r>
            <a:endParaRPr dirty="0" lang="es-ES" sz="1700"/>
          </a:p>
          <a:p>
            <a:pPr indent="0" marL="114300">
              <a:lnSpc>
                <a:spcPct val="150000"/>
              </a:lnSpc>
              <a:buNone/>
            </a:pPr>
            <a:r>
              <a:rPr b="1" dirty="0" lang="es-ES" smtClean="0" sz="1700"/>
              <a:t>Funcionari@s</a:t>
            </a:r>
            <a:r>
              <a:rPr dirty="0" lang="es-ES" sz="1700"/>
              <a:t>: </a:t>
            </a:r>
            <a:r>
              <a:rPr b="1" dirty="0" lang="es-ES" sz="1700">
                <a:solidFill>
                  <a:srgbClr val="FF0000"/>
                </a:solidFill>
              </a:rPr>
              <a:t>Se puede solicitar la ampliación del </a:t>
            </a:r>
            <a:r>
              <a:rPr b="1" dirty="0" lang="es-ES" smtClean="0" sz="1700">
                <a:solidFill>
                  <a:srgbClr val="FF0000"/>
                </a:solidFill>
              </a:rPr>
              <a:t>permiso de maternidad/paternidad </a:t>
            </a:r>
            <a:r>
              <a:rPr dirty="0" lang="es-ES" sz="1700"/>
              <a:t>a la propia Consejería de Educación con un expone /solicita por las semanas que le correspondería al otro/a progenitor/a</a:t>
            </a:r>
            <a:r>
              <a:rPr dirty="0" lang="es-ES" smtClean="0" sz="1700"/>
              <a:t>. El permiso de maternidad/paternidad lo concede y financia la Consejería de Educación. </a:t>
            </a:r>
          </a:p>
          <a:p>
            <a:pPr indent="0" marL="114300">
              <a:lnSpc>
                <a:spcPct val="150000"/>
              </a:lnSpc>
              <a:buNone/>
            </a:pPr>
            <a:r>
              <a:rPr b="1" dirty="0" lang="es-ES" smtClean="0" sz="1700"/>
              <a:t>Interin@s</a:t>
            </a:r>
            <a:r>
              <a:rPr dirty="0" lang="es-ES" smtClean="0" sz="1700"/>
              <a:t>: Estamos </a:t>
            </a:r>
            <a:r>
              <a:rPr dirty="0" lang="es-ES" sz="1700"/>
              <a:t>litigando para que la seguridad social alargue el permiso de </a:t>
            </a:r>
            <a:r>
              <a:rPr dirty="0" lang="es-ES" smtClean="0" sz="1700"/>
              <a:t>maternidad/paternidad porque en este caso, el permiso lo concede y financia la seguridad social y de momento no lo reconoce.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9943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6;p10">
            <a:extLst>
              <a:ext uri="{FF2B5EF4-FFF2-40B4-BE49-F238E27FC236}">
                <a16:creationId xmlns:a16="http://schemas.microsoft.com/office/drawing/2014/main" xmlns="" id="{DDAB24C1-441C-4BA1-9067-35E0F99DE424}"/>
              </a:ext>
            </a:extLst>
          </p:cNvPr>
          <p:cNvSpPr/>
          <p:nvPr/>
        </p:nvSpPr>
        <p:spPr>
          <a:xfrm>
            <a:off x="7129292" y="3907421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10"/>
          <p:cNvGrpSpPr/>
          <p:nvPr/>
        </p:nvGrpSpPr>
        <p:grpSpPr>
          <a:xfrm>
            <a:off x="1120532" y="1549857"/>
            <a:ext cx="9346560" cy="4428698"/>
            <a:chOff x="331705" y="14505"/>
            <a:chExt cx="9056514" cy="4295783"/>
          </a:xfrm>
        </p:grpSpPr>
        <p:sp>
          <p:nvSpPr>
            <p:cNvPr id="257" name="Google Shape;257;p10"/>
            <p:cNvSpPr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>
              <a:hlinkClick action="ppaction://hlinksldjump" r:id="rId3"/>
            </p:cNvPr>
            <p:cNvSpPr txBox="1"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3848700" y="35964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>
              <a:hlinkClick action="ppaction://hlinksldjump" r:id="rId4"/>
            </p:cNvPr>
            <p:cNvSpPr txBox="1"/>
            <p:nvPr/>
          </p:nvSpPr>
          <p:spPr>
            <a:xfrm>
              <a:off x="6050459" y="2307632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prematuros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300024" y="2278633"/>
              <a:ext cx="3337800" cy="2002800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>
              <a:hlinkClick action="ppaction://hlinksldjump" r:id="rId5"/>
            </p:cNvPr>
            <p:cNvSpPr txBox="1"/>
            <p:nvPr/>
          </p:nvSpPr>
          <p:spPr>
            <a:xfrm>
              <a:off x="2300024" y="2227314"/>
              <a:ext cx="3337800" cy="20028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dirty="0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935135" y="552671"/>
            <a:ext cx="68450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ndara"/>
              <a:buNone/>
            </a:pPr>
            <a:r>
              <a:rPr dirty="0" lang="en-US" sz="3600">
                <a:solidFill>
                  <a:schemeClr val="bg2"/>
                </a:solidFill>
              </a:rPr>
              <a:t>DESPUÉS DEL PARTO……</a:t>
            </a:r>
            <a:endParaRPr dirty="0" sz="5400">
              <a:solidFill>
                <a:schemeClr val="bg2"/>
              </a:solidFill>
            </a:endParaRPr>
          </a:p>
        </p:txBody>
      </p:sp>
      <p:pic>
        <p:nvPicPr>
          <p:cNvPr descr="Un dibujo de una persona&#10;&#10;Descripción generada automáticamente con confianza media" id="264" name="Google Shape;26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383" y="3824618"/>
            <a:ext cx="2495934" cy="30332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>
            <a:hlinkClick action="ppaction://hlinksldjump" r:id="rId7"/>
          </p:cNvPr>
          <p:cNvSpPr txBox="1"/>
          <p:nvPr/>
        </p:nvSpPr>
        <p:spPr>
          <a:xfrm>
            <a:off x="10182385" y="5964578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8355990" y="1552855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>
            <a:hlinkClick action="ppaction://hlinksldjump" r:id="rId8"/>
          </p:cNvPr>
          <p:cNvSpPr txBox="1"/>
          <p:nvPr/>
        </p:nvSpPr>
        <p:spPr>
          <a:xfrm>
            <a:off x="8355990" y="150108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por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adopción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acogimiento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preadoptivo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permanente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7;p10">
            <a:hlinkClick action="ppaction://hlinksldjump" r:id="rId9"/>
            <a:extLst>
              <a:ext uri="{FF2B5EF4-FFF2-40B4-BE49-F238E27FC236}">
                <a16:creationId xmlns:a16="http://schemas.microsoft.com/office/drawing/2014/main" xmlns="" id="{313F11E1-166C-4138-BEA7-A3DDE02F1351}"/>
              </a:ext>
            </a:extLst>
          </p:cNvPr>
          <p:cNvSpPr txBox="1"/>
          <p:nvPr/>
        </p:nvSpPr>
        <p:spPr>
          <a:xfrm>
            <a:off x="4799324" y="156290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de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lactancia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88373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 txBox="1">
            <a:spLocks noGrp="1"/>
          </p:cNvSpPr>
          <p:nvPr>
            <p:ph idx="1" type="body"/>
          </p:nvPr>
        </p:nvSpPr>
        <p:spPr>
          <a:xfrm>
            <a:off x="587275" y="1174722"/>
            <a:ext cx="11150387" cy="52708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22098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dirty="0" err="1" lang="en-US">
                <a:latin typeface="Candara"/>
                <a:ea typeface="Candara"/>
                <a:cs typeface="Candara"/>
                <a:sym typeface="Candara"/>
              </a:rPr>
              <a:t>Puedes</a:t>
            </a:r>
            <a:r>
              <a:rPr dirty="0" lang="en-US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>
                <a:latin typeface="Candara"/>
                <a:ea typeface="Candara"/>
                <a:cs typeface="Candara"/>
                <a:sym typeface="Candara"/>
              </a:rPr>
              <a:t>disfrutar</a:t>
            </a:r>
            <a:r>
              <a:rPr dirty="0" lang="en-US">
                <a:latin typeface="Candara"/>
                <a:ea typeface="Candara"/>
                <a:cs typeface="Candara"/>
                <a:sym typeface="Candara"/>
              </a:rPr>
              <a:t> las 16 </a:t>
            </a:r>
            <a:r>
              <a:rPr dirty="0" err="1" lang="en-US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dirty="0" lang="en-US"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dirty="0" err="1" lang="en-US"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dirty="0" lang="en-US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>
                <a:latin typeface="Candara"/>
                <a:ea typeface="Candara"/>
                <a:cs typeface="Candara"/>
                <a:sym typeface="Candara"/>
              </a:rPr>
              <a:t>todas</a:t>
            </a:r>
            <a:r>
              <a:rPr dirty="0" lang="en-US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>
                <a:latin typeface="Candara"/>
                <a:ea typeface="Candara"/>
                <a:cs typeface="Candara"/>
                <a:sym typeface="Candara"/>
              </a:rPr>
              <a:t>seguidas</a:t>
            </a:r>
            <a:r>
              <a:rPr dirty="0" lang="en-US"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dirty="0" err="1" lang="en-US">
                <a:latin typeface="Candara"/>
                <a:ea typeface="Candara"/>
                <a:cs typeface="Candara"/>
                <a:sym typeface="Candara"/>
              </a:rPr>
              <a:t>interrumpir</a:t>
            </a:r>
            <a:r>
              <a:rPr dirty="0" lang="en-US">
                <a:latin typeface="Candara"/>
                <a:ea typeface="Candara"/>
                <a:cs typeface="Candara"/>
                <a:sym typeface="Candara"/>
              </a:rPr>
              <a:t> las 16 </a:t>
            </a:r>
            <a:r>
              <a:rPr dirty="0" err="1" lang="en-US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dirty="0" lang="en-US">
                <a:latin typeface="Candara"/>
                <a:ea typeface="Candara"/>
                <a:cs typeface="Candara"/>
                <a:sym typeface="Candara"/>
              </a:rPr>
              <a:t> con las </a:t>
            </a:r>
            <a:r>
              <a:rPr dirty="0" err="1" lang="en-US">
                <a:latin typeface="Candara"/>
                <a:ea typeface="Candara"/>
                <a:cs typeface="Candara"/>
                <a:sym typeface="Candara"/>
              </a:rPr>
              <a:t>siguientes</a:t>
            </a:r>
            <a:r>
              <a:rPr dirty="0" lang="en-US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>
                <a:latin typeface="Candara"/>
                <a:ea typeface="Candara"/>
                <a:cs typeface="Candara"/>
                <a:sym typeface="Candara"/>
              </a:rPr>
              <a:t>condiciones</a:t>
            </a:r>
            <a:r>
              <a:rPr dirty="0" lang="en-US">
                <a:latin typeface="Candara"/>
                <a:ea typeface="Candara"/>
                <a:cs typeface="Candara"/>
                <a:sym typeface="Candara"/>
              </a:rPr>
              <a:t>:</a:t>
            </a:r>
            <a:endParaRPr dirty="0"/>
          </a:p>
          <a:p>
            <a:pPr algn="l" indent="-228600" lvl="1" marL="849630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–"/>
            </a:pP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familias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con dos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progenitores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deben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estar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trabajando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ambos y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presentar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documentación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acredite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que el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otro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progenitor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trabaja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familias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monoparentales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no es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necesario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algn="l" indent="-228600" lvl="1" marL="849630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–"/>
            </a:pP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Las 6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primeras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deben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disfrutarse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 forma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ininterrumpida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y 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partir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 ese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momento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puedes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interrumpirlo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cuando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necesites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algn="l" indent="-228600" lvl="1" marL="849630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–"/>
            </a:pP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disfrute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debe ser por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completas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desde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el día del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parto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por lo que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si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es un martes, las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irán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desde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el martes hasta el lunes ambos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incluidos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. Las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interrupciones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no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tienen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por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qué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ser por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completas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algn="l" indent="-228600" lvl="1" marL="849630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–"/>
            </a:pP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Se debe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comunicar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primera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interrupción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cuando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solicita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por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primera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vez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. Las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siguientes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interrupciones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hay que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comunicarlas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con 15 días de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antelación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. </a:t>
            </a:r>
            <a:endParaRPr b="1" dirty="0" sz="1800">
              <a:latin typeface="Candara"/>
              <a:ea typeface="Candara"/>
              <a:cs typeface="Candara"/>
              <a:sym typeface="Candara"/>
            </a:endParaRPr>
          </a:p>
          <a:p>
            <a:pPr algn="l" indent="-228600" lvl="1" marL="849630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–"/>
            </a:pPr>
            <a:r>
              <a:rPr b="1" dirty="0" lang="en-US" sz="1800">
                <a:latin typeface="Candara"/>
                <a:ea typeface="Candara"/>
                <a:cs typeface="Candara"/>
                <a:sym typeface="Candara"/>
              </a:rPr>
              <a:t>RH03</a:t>
            </a:r>
            <a:endParaRPr dirty="0" sz="18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1354986" y="508454"/>
            <a:ext cx="9887919" cy="5847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cap="none" dirty="0" err="1" i="0" lang="en-US" strike="noStrike" sz="32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0" cap="none" dirty="0" i="0" lang="en-US" strike="noStrike" sz="32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forma </a:t>
            </a:r>
            <a:r>
              <a:rPr b="0" cap="none" dirty="0" err="1" i="0" lang="en-US" strike="noStrike" sz="32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interrumpida</a:t>
            </a:r>
            <a:r>
              <a:rPr b="0" cap="none" dirty="0" i="0" lang="en-US" strike="noStrike" sz="32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b="0" cap="none" dirty="0" err="1" i="0" lang="en-US" strike="noStrike" sz="32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ininterrumpida</a:t>
            </a:r>
            <a:endParaRPr b="0" cap="none" dirty="0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6;p10">
            <a:extLst>
              <a:ext uri="{FF2B5EF4-FFF2-40B4-BE49-F238E27FC236}">
                <a16:creationId xmlns:a16="http://schemas.microsoft.com/office/drawing/2014/main" xmlns="" id="{DDAB24C1-441C-4BA1-9067-35E0F99DE424}"/>
              </a:ext>
            </a:extLst>
          </p:cNvPr>
          <p:cNvSpPr/>
          <p:nvPr/>
        </p:nvSpPr>
        <p:spPr>
          <a:xfrm>
            <a:off x="7129292" y="3907421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10"/>
          <p:cNvGrpSpPr/>
          <p:nvPr/>
        </p:nvGrpSpPr>
        <p:grpSpPr>
          <a:xfrm>
            <a:off x="1120532" y="1549857"/>
            <a:ext cx="9346560" cy="4428698"/>
            <a:chOff x="331705" y="14505"/>
            <a:chExt cx="9056514" cy="4295783"/>
          </a:xfrm>
        </p:grpSpPr>
        <p:sp>
          <p:nvSpPr>
            <p:cNvPr id="257" name="Google Shape;257;p10"/>
            <p:cNvSpPr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>
              <a:hlinkClick action="ppaction://hlinksldjump" r:id="rId3"/>
            </p:cNvPr>
            <p:cNvSpPr txBox="1"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3848700" y="35964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>
              <a:hlinkClick action="ppaction://hlinksldjump" r:id="rId4"/>
            </p:cNvPr>
            <p:cNvSpPr txBox="1"/>
            <p:nvPr/>
          </p:nvSpPr>
          <p:spPr>
            <a:xfrm>
              <a:off x="6050459" y="2307632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prematuros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300024" y="2278633"/>
              <a:ext cx="3337800" cy="2002800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>
              <a:hlinkClick action="ppaction://hlinksldjump" r:id="rId5"/>
            </p:cNvPr>
            <p:cNvSpPr txBox="1"/>
            <p:nvPr/>
          </p:nvSpPr>
          <p:spPr>
            <a:xfrm>
              <a:off x="2300024" y="2227314"/>
              <a:ext cx="3337800" cy="20028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dirty="0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1120532" y="505201"/>
            <a:ext cx="68450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ndara"/>
              <a:buNone/>
            </a:pPr>
            <a:r>
              <a:rPr dirty="0" lang="en-US" sz="3600">
                <a:solidFill>
                  <a:schemeClr val="bg2"/>
                </a:solidFill>
              </a:rPr>
              <a:t>DESPUÉS DEL PARTO……</a:t>
            </a:r>
            <a:endParaRPr dirty="0" sz="5400">
              <a:solidFill>
                <a:schemeClr val="bg2"/>
              </a:solidFill>
            </a:endParaRPr>
          </a:p>
        </p:txBody>
      </p:sp>
      <p:pic>
        <p:nvPicPr>
          <p:cNvPr descr="Un dibujo de una persona&#10;&#10;Descripción generada automáticamente con confianza media" id="264" name="Google Shape;26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383" y="3824618"/>
            <a:ext cx="2495934" cy="30332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>
            <a:hlinkClick action="ppaction://hlinksldjump" r:id="rId7"/>
          </p:cNvPr>
          <p:cNvSpPr txBox="1"/>
          <p:nvPr/>
        </p:nvSpPr>
        <p:spPr>
          <a:xfrm>
            <a:off x="10182385" y="5964578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noaction" r:id="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8355990" y="1552855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>
            <a:hlinkClick action="ppaction://hlinksldjump" r:id="rId8"/>
          </p:cNvPr>
          <p:cNvSpPr txBox="1"/>
          <p:nvPr/>
        </p:nvSpPr>
        <p:spPr>
          <a:xfrm>
            <a:off x="8355990" y="150108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por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adopción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acogimiento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preadoptivo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permanente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7;p10">
            <a:hlinkClick action="ppaction://hlinksldjump" r:id="rId9"/>
            <a:extLst>
              <a:ext uri="{FF2B5EF4-FFF2-40B4-BE49-F238E27FC236}">
                <a16:creationId xmlns:a16="http://schemas.microsoft.com/office/drawing/2014/main" xmlns="" id="{313F11E1-166C-4138-BEA7-A3DDE02F1351}"/>
              </a:ext>
            </a:extLst>
          </p:cNvPr>
          <p:cNvSpPr txBox="1"/>
          <p:nvPr/>
        </p:nvSpPr>
        <p:spPr>
          <a:xfrm>
            <a:off x="4799324" y="156290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de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lactancia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678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 txBox="1">
            <a:spLocks noGrp="1"/>
          </p:cNvSpPr>
          <p:nvPr>
            <p:ph type="title"/>
          </p:nvPr>
        </p:nvSpPr>
        <p:spPr>
          <a:xfrm>
            <a:off x="927784" y="263224"/>
            <a:ext cx="10401897" cy="104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lang="en-US" sz="3200" dirty="0" err="1" smtClean="0"/>
              <a:t>Disfrute</a:t>
            </a:r>
            <a:r>
              <a:rPr lang="en-US" sz="3200" dirty="0" smtClean="0"/>
              <a:t> de los </a:t>
            </a:r>
            <a:r>
              <a:rPr lang="en-US" sz="3200" dirty="0" err="1" smtClean="0"/>
              <a:t>días</a:t>
            </a:r>
            <a:r>
              <a:rPr lang="en-US" sz="3200" dirty="0" smtClean="0"/>
              <a:t> de </a:t>
            </a:r>
            <a:r>
              <a:rPr lang="en-US" sz="3200" dirty="0" err="1" smtClean="0"/>
              <a:t>vacaciones</a:t>
            </a:r>
            <a:r>
              <a:rPr lang="en-US" sz="3200" dirty="0" smtClean="0"/>
              <a:t> </a:t>
            </a:r>
            <a:r>
              <a:rPr lang="en-US" sz="3200" dirty="0" err="1" smtClean="0"/>
              <a:t>cuando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ha </a:t>
            </a:r>
            <a:r>
              <a:rPr lang="en-US" sz="3200" dirty="0" err="1" smtClean="0"/>
              <a:t>coincidido</a:t>
            </a:r>
            <a:r>
              <a:rPr lang="en-US" sz="3200" dirty="0" smtClean="0"/>
              <a:t> el </a:t>
            </a:r>
            <a:r>
              <a:rPr lang="en-US" sz="3200" dirty="0" err="1" smtClean="0"/>
              <a:t>permiso</a:t>
            </a:r>
            <a:r>
              <a:rPr lang="en-US" sz="3200" dirty="0" smtClean="0"/>
              <a:t> de </a:t>
            </a:r>
            <a:r>
              <a:rPr lang="en-US" sz="3200" dirty="0" err="1" smtClean="0"/>
              <a:t>maternidad</a:t>
            </a:r>
            <a:r>
              <a:rPr lang="en-US" sz="3200" dirty="0" smtClean="0"/>
              <a:t>/</a:t>
            </a:r>
            <a:r>
              <a:rPr lang="en-US" sz="3200" dirty="0" err="1" smtClean="0"/>
              <a:t>paternidad</a:t>
            </a:r>
            <a:r>
              <a:rPr lang="en-US" sz="3200" dirty="0" smtClean="0"/>
              <a:t> en Agosto</a:t>
            </a:r>
            <a:br>
              <a:rPr lang="en-US" sz="3200" dirty="0" smtClean="0"/>
            </a:br>
            <a:endParaRPr sz="3200" dirty="0"/>
          </a:p>
        </p:txBody>
      </p:sp>
      <p:sp>
        <p:nvSpPr>
          <p:cNvPr id="315" name="Google Shape;315;p15"/>
          <p:cNvSpPr txBox="1">
            <a:spLocks noGrp="1"/>
          </p:cNvSpPr>
          <p:nvPr>
            <p:ph type="body" idx="1"/>
          </p:nvPr>
        </p:nvSpPr>
        <p:spPr>
          <a:xfrm>
            <a:off x="1064525" y="1528550"/>
            <a:ext cx="10265156" cy="457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6679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Si el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400" dirty="0" err="1" smtClean="0">
                <a:latin typeface="Candara"/>
                <a:ea typeface="Candara"/>
                <a:cs typeface="Candara"/>
                <a:sym typeface="Candara"/>
              </a:rPr>
              <a:t>maternidad</a:t>
            </a:r>
            <a:r>
              <a:rPr lang="en-US" sz="2400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coincide con las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vacaciones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agosto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éstas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US" sz="2400" dirty="0" err="1" smtClean="0">
                <a:latin typeface="Candara"/>
                <a:ea typeface="Candara"/>
                <a:cs typeface="Candara"/>
                <a:sym typeface="Candara"/>
              </a:rPr>
              <a:t>podrán</a:t>
            </a:r>
            <a:r>
              <a:rPr lang="en-US" sz="2400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 smtClean="0">
                <a:latin typeface="Candara"/>
                <a:ea typeface="Candara"/>
                <a:cs typeface="Candara"/>
                <a:sym typeface="Candara"/>
              </a:rPr>
              <a:t>disfrutar</a:t>
            </a:r>
            <a:r>
              <a:rPr lang="en-US" sz="2400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 smtClean="0">
                <a:latin typeface="Candara"/>
                <a:ea typeface="Candara"/>
                <a:cs typeface="Candara"/>
                <a:sym typeface="Candara"/>
              </a:rPr>
              <a:t>inmediatamente</a:t>
            </a:r>
            <a:r>
              <a:rPr lang="en-US" sz="2400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 smtClean="0">
                <a:latin typeface="Candara"/>
                <a:ea typeface="Candara"/>
                <a:cs typeface="Candara"/>
                <a:sym typeface="Candara"/>
              </a:rPr>
              <a:t>después</a:t>
            </a:r>
            <a:r>
              <a:rPr lang="en-US" sz="2400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del primer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período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, o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después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de los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sucesivos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períodos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si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los días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existentes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entre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ellos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son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insuficientes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. </a:t>
            </a:r>
            <a:endParaRPr sz="2400" dirty="0"/>
          </a:p>
          <a:p>
            <a:pPr marL="106679" lvl="0" indent="0" algn="l" rtl="0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SzPts val="2000"/>
              <a:buNone/>
            </a:pP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Esto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quiere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decir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si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US" sz="2400" dirty="0" err="1" smtClean="0">
                <a:latin typeface="Candara"/>
                <a:ea typeface="Candara"/>
                <a:cs typeface="Candara"/>
                <a:sym typeface="Candara"/>
              </a:rPr>
              <a:t>tienes</a:t>
            </a:r>
            <a:r>
              <a:rPr lang="en-US" sz="2400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las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vacaciones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agosto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pendientes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400" dirty="0" err="1" smtClean="0">
                <a:latin typeface="Candara"/>
                <a:ea typeface="Candara"/>
                <a:cs typeface="Candara"/>
                <a:sym typeface="Candara"/>
              </a:rPr>
              <a:t>disfrutar</a:t>
            </a:r>
            <a:r>
              <a:rPr lang="en-US" sz="2400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y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optas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por el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 smtClean="0">
                <a:latin typeface="Candara"/>
                <a:ea typeface="Candara"/>
                <a:cs typeface="Candara"/>
                <a:sym typeface="Candara"/>
              </a:rPr>
              <a:t>interrumpido</a:t>
            </a:r>
            <a:r>
              <a:rPr lang="en-US" sz="2400" dirty="0" smtClean="0"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en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cuanto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lo </a:t>
            </a:r>
            <a:r>
              <a:rPr lang="en-US" sz="2400" dirty="0" err="1" smtClean="0">
                <a:latin typeface="Candara"/>
                <a:ea typeface="Candara"/>
                <a:cs typeface="Candara"/>
                <a:sym typeface="Candara"/>
              </a:rPr>
              <a:t>termines</a:t>
            </a:r>
            <a:r>
              <a:rPr lang="en-US" sz="2400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comienzas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disfrutar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tus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22 días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hábiles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400" dirty="0" err="1">
                <a:latin typeface="Candara"/>
                <a:ea typeface="Candara"/>
                <a:cs typeface="Candara"/>
                <a:sym typeface="Candara"/>
              </a:rPr>
              <a:t>vacaciones</a:t>
            </a:r>
            <a:r>
              <a:rPr lang="en-US" sz="2400" dirty="0">
                <a:latin typeface="Candara"/>
                <a:ea typeface="Candara"/>
                <a:cs typeface="Candara"/>
                <a:sym typeface="Candara"/>
              </a:rPr>
              <a:t> no </a:t>
            </a:r>
            <a:r>
              <a:rPr lang="en-US" sz="2400" dirty="0" err="1" smtClean="0">
                <a:latin typeface="Candara"/>
                <a:ea typeface="Candara"/>
                <a:cs typeface="Candara"/>
                <a:sym typeface="Candara"/>
              </a:rPr>
              <a:t>disfrutadas</a:t>
            </a:r>
            <a:r>
              <a:rPr lang="es-ES" sz="2400" dirty="0" smtClean="0">
                <a:latin typeface="Candara"/>
                <a:ea typeface="Candara"/>
                <a:cs typeface="Candara"/>
                <a:sym typeface="Candara"/>
              </a:rPr>
              <a:t>. No puedes disfrutarlas cuando decidas sino en el momento en el que te incorporas.</a:t>
            </a:r>
            <a:endParaRPr sz="2400" dirty="0"/>
          </a:p>
          <a:p>
            <a:pPr marL="106679" lvl="0" indent="0" algn="l" rtl="0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SzPts val="2000"/>
              <a:buNone/>
            </a:pPr>
            <a:r>
              <a:rPr lang="en-US" sz="2400" u="sng" dirty="0" smtClean="0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RH02</a:t>
            </a:r>
            <a:endParaRPr sz="2400" dirty="0">
              <a:latin typeface="Candara"/>
              <a:ea typeface="Candara"/>
              <a:cs typeface="Candara"/>
              <a:sym typeface="Candara"/>
            </a:endParaRPr>
          </a:p>
          <a:p>
            <a:pPr marL="106679" lvl="0" indent="0" algn="l" rtl="0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SzPts val="2000"/>
              <a:buNone/>
            </a:pPr>
            <a:endParaRPr sz="2400" dirty="0">
              <a:latin typeface="Candara"/>
              <a:ea typeface="Candara"/>
              <a:cs typeface="Candara"/>
              <a:sym typeface="Candara"/>
            </a:endParaRPr>
          </a:p>
          <a:p>
            <a:pPr marL="106679" lvl="0" indent="0" algn="l" rtl="0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SzPts val="2000"/>
              <a:buNone/>
            </a:pPr>
            <a:endParaRPr sz="2400" dirty="0"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000"/>
              <a:buNone/>
            </a:pPr>
            <a:endParaRPr sz="2400" dirty="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6;p10">
            <a:extLst>
              <a:ext uri="{FF2B5EF4-FFF2-40B4-BE49-F238E27FC236}">
                <a16:creationId xmlns:a16="http://schemas.microsoft.com/office/drawing/2014/main" xmlns="" id="{DDAB24C1-441C-4BA1-9067-35E0F99DE424}"/>
              </a:ext>
            </a:extLst>
          </p:cNvPr>
          <p:cNvSpPr/>
          <p:nvPr/>
        </p:nvSpPr>
        <p:spPr>
          <a:xfrm>
            <a:off x="7129292" y="3907421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10"/>
          <p:cNvGrpSpPr/>
          <p:nvPr/>
        </p:nvGrpSpPr>
        <p:grpSpPr>
          <a:xfrm>
            <a:off x="1120532" y="1549857"/>
            <a:ext cx="9346560" cy="4428698"/>
            <a:chOff x="331705" y="14505"/>
            <a:chExt cx="9056514" cy="4295783"/>
          </a:xfrm>
        </p:grpSpPr>
        <p:sp>
          <p:nvSpPr>
            <p:cNvPr id="257" name="Google Shape;257;p10"/>
            <p:cNvSpPr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>
              <a:hlinkClick action="ppaction://hlinksldjump" r:id="rId3"/>
            </p:cNvPr>
            <p:cNvSpPr txBox="1"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3848700" y="35964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>
              <a:hlinkClick action="ppaction://hlinksldjump" r:id="rId4"/>
            </p:cNvPr>
            <p:cNvSpPr txBox="1"/>
            <p:nvPr/>
          </p:nvSpPr>
          <p:spPr>
            <a:xfrm>
              <a:off x="6050459" y="2307632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prematuros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300024" y="2278633"/>
              <a:ext cx="3337800" cy="2002800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>
              <a:hlinkClick action="ppaction://hlinksldjump" r:id="rId5"/>
            </p:cNvPr>
            <p:cNvSpPr txBox="1"/>
            <p:nvPr/>
          </p:nvSpPr>
          <p:spPr>
            <a:xfrm>
              <a:off x="2300024" y="2227314"/>
              <a:ext cx="3337800" cy="20028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dirty="0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935134" y="505201"/>
            <a:ext cx="68450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ndara"/>
              <a:buNone/>
            </a:pPr>
            <a:r>
              <a:rPr dirty="0" lang="en-US" sz="3600">
                <a:solidFill>
                  <a:schemeClr val="bg2"/>
                </a:solidFill>
              </a:rPr>
              <a:t>DESPUÉS DEL PARTO……</a:t>
            </a:r>
            <a:endParaRPr dirty="0" sz="5400">
              <a:solidFill>
                <a:schemeClr val="bg2"/>
              </a:solidFill>
            </a:endParaRPr>
          </a:p>
        </p:txBody>
      </p:sp>
      <p:pic>
        <p:nvPicPr>
          <p:cNvPr descr="Un dibujo de una persona&#10;&#10;Descripción generada automáticamente con confianza media" id="264" name="Google Shape;26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383" y="3824618"/>
            <a:ext cx="2495934" cy="30332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>
            <a:hlinkClick action="ppaction://hlinksldjump" r:id="rId7"/>
          </p:cNvPr>
          <p:cNvSpPr txBox="1"/>
          <p:nvPr/>
        </p:nvSpPr>
        <p:spPr>
          <a:xfrm>
            <a:off x="10182385" y="5964578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8355990" y="1552855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>
            <a:hlinkClick action="ppaction://hlinksldjump" r:id="rId8"/>
          </p:cNvPr>
          <p:cNvSpPr txBox="1"/>
          <p:nvPr/>
        </p:nvSpPr>
        <p:spPr>
          <a:xfrm>
            <a:off x="8355990" y="150108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por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adopción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acogimiento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preadoptivo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permanente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7;p10">
            <a:hlinkClick action="ppaction://hlinksldjump" r:id="rId9"/>
            <a:extLst>
              <a:ext uri="{FF2B5EF4-FFF2-40B4-BE49-F238E27FC236}">
                <a16:creationId xmlns:a16="http://schemas.microsoft.com/office/drawing/2014/main" xmlns="" id="{313F11E1-166C-4138-BEA7-A3DDE02F1351}"/>
              </a:ext>
            </a:extLst>
          </p:cNvPr>
          <p:cNvSpPr txBox="1"/>
          <p:nvPr/>
        </p:nvSpPr>
        <p:spPr>
          <a:xfrm>
            <a:off x="4799324" y="156290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de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lactancia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45179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title"/>
          </p:nvPr>
        </p:nvSpPr>
        <p:spPr>
          <a:xfrm>
            <a:off x="1251677" y="645105"/>
            <a:ext cx="10352494" cy="132085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lang="en-US" sz="2800"/>
              <a:t>PERMISO POR NACIMIENTO DE  PREMATUR@S</a:t>
            </a:r>
            <a:endParaRPr b="1" sz="2800"/>
          </a:p>
        </p:txBody>
      </p:sp>
      <p:pic>
        <p:nvPicPr>
          <p:cNvPr id="335" name="Google Shape;335;p17"/>
          <p:cNvPicPr preferRelativeResize="0"/>
          <p:nvPr/>
        </p:nvPicPr>
        <p:blipFill rotWithShape="1">
          <a:blip r:embed="rId3">
            <a:alphaModFix/>
          </a:blip>
          <a:srcRect r="6"/>
          <a:stretch/>
        </p:blipFill>
        <p:spPr>
          <a:xfrm>
            <a:off x="8144174" y="1449689"/>
            <a:ext cx="3720169" cy="5312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17"/>
          <p:cNvGrpSpPr/>
          <p:nvPr/>
        </p:nvGrpSpPr>
        <p:grpSpPr>
          <a:xfrm>
            <a:off x="1049813" y="1449689"/>
            <a:ext cx="7162675" cy="5038885"/>
            <a:chOff x="0" y="0"/>
            <a:chExt cx="7162675" cy="4377625"/>
          </a:xfrm>
        </p:grpSpPr>
        <p:sp>
          <p:nvSpPr>
            <p:cNvPr id="337" name="Google Shape;337;p17"/>
            <p:cNvSpPr/>
            <p:nvPr/>
          </p:nvSpPr>
          <p:spPr>
            <a:xfrm>
              <a:off x="0" y="0"/>
              <a:ext cx="7102295" cy="1063956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508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7"/>
            <p:cNvSpPr txBox="1"/>
            <p:nvPr/>
          </p:nvSpPr>
          <p:spPr>
            <a:xfrm>
              <a:off x="51938" y="51938"/>
              <a:ext cx="6998419" cy="9600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68575" lIns="68575" rIns="68575" spcFirstLastPara="1" tIns="68575" wrap="square">
              <a:noAutofit/>
            </a:bodyPr>
            <a:lstStyle/>
            <a:p>
              <a:pPr algn="l" indent="0" lvl="0" marL="0" marR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ndara"/>
                <a:buNone/>
              </a:pP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Una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vez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que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i="0" lang="en-US" smtClean="0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 la </a:t>
              </a:r>
              <a:r>
                <a:rPr b="0" cap="none" dirty="0" err="1" i="0" lang="en-US" smtClean="0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criatura</a:t>
              </a:r>
              <a:r>
                <a:rPr b="0" cap="none" dirty="0" i="0" lang="en-US" smtClean="0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le 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den el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alta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, la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madre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empezará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disfrutar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el </a:t>
              </a:r>
              <a:r>
                <a:rPr b="0" cap="none" dirty="0" err="1" i="0" lang="en-US" smtClean="0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0" cap="none" dirty="0" i="0" lang="en-US" smtClean="0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por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16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semanas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.</a:t>
              </a:r>
              <a:endParaRPr b="0" cap="none" dirty="0" i="0" strike="noStrike" sz="18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0" y="1067836"/>
              <a:ext cx="7102295" cy="2069534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508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7"/>
            <p:cNvSpPr txBox="1"/>
            <p:nvPr/>
          </p:nvSpPr>
          <p:spPr>
            <a:xfrm>
              <a:off x="101026" y="1168862"/>
              <a:ext cx="6900243" cy="186748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68575" lIns="68575" rIns="68575" spcFirstLastPara="1" tIns="68575" wrap="square">
              <a:noAutofit/>
            </a:bodyPr>
            <a:lstStyle/>
            <a:p>
              <a:pPr algn="l" indent="0" lvl="0" marL="0" marR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ndara"/>
                <a:buNone/>
              </a:pP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Mientras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el/la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bebé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sigue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hospitalizado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y hasta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que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comienza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 el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maternidad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, la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madre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puede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continuar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baja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médica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incorporarse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su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centro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dirty="0" err="1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trabajo</a:t>
              </a:r>
              <a:r>
                <a:rPr dirty="0" lang="en-US" smtClean="0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.</a:t>
              </a:r>
            </a:p>
            <a:p>
              <a:pPr algn="l" indent="0" lvl="0" marL="0" marR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ndara"/>
                <a:buNone/>
              </a:pPr>
              <a:r>
                <a:rPr b="0" cap="none" dirty="0" i="0" lang="en-US" smtClean="0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 el </a:t>
              </a:r>
              <a:r>
                <a:rPr b="0" cap="none" dirty="0" err="1" i="0" lang="en-US" smtClean="0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caso</a:t>
              </a:r>
              <a:r>
                <a:rPr b="0" cap="none" dirty="0" i="0" lang="en-US" smtClean="0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0" cap="none" dirty="0" err="1" i="0" lang="en-US" smtClean="0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incorporarse</a:t>
              </a:r>
              <a:r>
                <a:rPr b="0" cap="none" dirty="0" i="0" lang="en-US" smtClean="0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, </a:t>
              </a:r>
              <a:r>
                <a:rPr b="0" cap="none" dirty="0" err="1" i="0" lang="en-US" smtClean="0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tien</a:t>
              </a:r>
              <a:r>
                <a:rPr dirty="0" err="1" lang="en-US" sz="1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</a:t>
              </a:r>
              <a:r>
                <a:rPr b="0" cap="none" dirty="0" i="0" lang="en-US" smtClean="0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derecho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ausentarse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un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máximo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2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horas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i="0" lang="en-US" smtClean="0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al </a:t>
              </a:r>
              <a:r>
                <a:rPr b="0" cap="none" dirty="0" err="1" i="0" lang="en-US" smtClean="0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día</a:t>
              </a:r>
              <a:r>
                <a:rPr b="0" cap="none" dirty="0" i="0" lang="en-US" smtClean="0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recibiendo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las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retribuciones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íntegras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. La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madre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podrá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elegir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que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2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horas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quiere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ausentarse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,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pero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no se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pueden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disfrutar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en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horas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docencia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directa</a:t>
              </a:r>
              <a:r>
                <a:rPr b="0" cap="none" dirty="0" i="0" lang="en-US" strike="noStrike" sz="16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.</a:t>
              </a:r>
              <a:endParaRPr b="0" cap="none" dirty="0" i="0" strike="noStrike" sz="16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0" y="3257241"/>
              <a:ext cx="7102295" cy="1120384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508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7"/>
            <p:cNvSpPr txBox="1"/>
            <p:nvPr/>
          </p:nvSpPr>
          <p:spPr>
            <a:xfrm>
              <a:off x="133550" y="3350321"/>
              <a:ext cx="7029125" cy="98136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68575" lIns="68575" rIns="68575" spcFirstLastPara="1" tIns="68575" wrap="square">
              <a:noAutofit/>
            </a:bodyPr>
            <a:lstStyle/>
            <a:p>
              <a:pPr>
                <a:lnSpc>
                  <a:spcPct val="150000"/>
                </a:lnSpc>
                <a:buClr>
                  <a:schemeClr val="lt1"/>
                </a:buClr>
                <a:buSzPts val="1800"/>
              </a:pPr>
              <a:r>
                <a:rPr b="1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Interinas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: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Tienen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este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en  los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mismos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términos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que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las</a:t>
              </a:r>
              <a:r>
                <a:rPr b="0" cap="none" dirty="0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0" cap="none" dirty="0" err="1" i="0" lang="en-US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funcionarias</a:t>
              </a:r>
              <a:r>
                <a:rPr b="0" cap="none" dirty="0" i="0" lang="en-US" smtClean="0" strike="noStrike" sz="1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. </a:t>
              </a:r>
              <a:r>
                <a:rPr dirty="0" lang="es-ES"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También podrán disfrutar de dos horas al día de permiso no </a:t>
              </a:r>
              <a:r>
                <a:rPr dirty="0" err="1" lang="es-ES"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retribuído</a:t>
              </a:r>
              <a:endParaRPr dirty="0" lang="es-ES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ndara"/>
                <a:buNone/>
              </a:pPr>
              <a:endParaRPr b="0" cap="none" dirty="0" i="0" strike="noStrike" sz="18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830436" y="6480754"/>
            <a:ext cx="766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20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4"/>
              </a:rPr>
              <a:t>RH02</a:t>
            </a:r>
            <a:endParaRPr dirty="0"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b="31" r="-31"/>
          <a:stretch/>
        </p:blipFill>
        <p:spPr>
          <a:xfrm>
            <a:off x="10480144" y="135567"/>
            <a:ext cx="1384199" cy="101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6;p10">
            <a:extLst>
              <a:ext uri="{FF2B5EF4-FFF2-40B4-BE49-F238E27FC236}">
                <a16:creationId xmlns:a16="http://schemas.microsoft.com/office/drawing/2014/main" xmlns="" id="{DDAB24C1-441C-4BA1-9067-35E0F99DE424}"/>
              </a:ext>
            </a:extLst>
          </p:cNvPr>
          <p:cNvSpPr/>
          <p:nvPr/>
        </p:nvSpPr>
        <p:spPr>
          <a:xfrm>
            <a:off x="7129292" y="3907421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10"/>
          <p:cNvGrpSpPr/>
          <p:nvPr/>
        </p:nvGrpSpPr>
        <p:grpSpPr>
          <a:xfrm>
            <a:off x="1120532" y="1549857"/>
            <a:ext cx="9346560" cy="4428698"/>
            <a:chOff x="331705" y="14505"/>
            <a:chExt cx="9056514" cy="4295783"/>
          </a:xfrm>
        </p:grpSpPr>
        <p:sp>
          <p:nvSpPr>
            <p:cNvPr id="257" name="Google Shape;257;p10"/>
            <p:cNvSpPr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>
              <a:hlinkClick action="ppaction://hlinksldjump" r:id="rId3"/>
            </p:cNvPr>
            <p:cNvSpPr txBox="1"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3848700" y="35964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>
              <a:hlinkClick action="ppaction://hlinksldjump" r:id="rId4"/>
            </p:cNvPr>
            <p:cNvSpPr txBox="1"/>
            <p:nvPr/>
          </p:nvSpPr>
          <p:spPr>
            <a:xfrm>
              <a:off x="6050459" y="2307632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prematuros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300024" y="2278633"/>
              <a:ext cx="3337800" cy="2002800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>
              <a:hlinkClick action="ppaction://hlinksldjump" r:id="rId5"/>
            </p:cNvPr>
            <p:cNvSpPr txBox="1"/>
            <p:nvPr/>
          </p:nvSpPr>
          <p:spPr>
            <a:xfrm>
              <a:off x="2300024" y="2227314"/>
              <a:ext cx="3337800" cy="20028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dirty="0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949883" y="505201"/>
            <a:ext cx="68450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ndara"/>
              <a:buNone/>
            </a:pPr>
            <a:r>
              <a:rPr dirty="0" lang="en-US" sz="3600">
                <a:solidFill>
                  <a:schemeClr val="bg2"/>
                </a:solidFill>
              </a:rPr>
              <a:t>DESPUÉS DEL PARTO……</a:t>
            </a:r>
            <a:endParaRPr dirty="0" sz="5400">
              <a:solidFill>
                <a:schemeClr val="bg2"/>
              </a:solidFill>
            </a:endParaRPr>
          </a:p>
        </p:txBody>
      </p:sp>
      <p:pic>
        <p:nvPicPr>
          <p:cNvPr descr="Un dibujo de una persona&#10;&#10;Descripción generada automáticamente con confianza media" id="264" name="Google Shape;26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383" y="3824618"/>
            <a:ext cx="2495934" cy="30332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>
            <a:hlinkClick action="ppaction://hlinksldjump" r:id="rId7"/>
          </p:cNvPr>
          <p:cNvSpPr txBox="1"/>
          <p:nvPr/>
        </p:nvSpPr>
        <p:spPr>
          <a:xfrm>
            <a:off x="10182385" y="5964578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8355990" y="1552855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>
            <a:hlinkClick action="ppaction://hlinksldjump" r:id="rId8"/>
          </p:cNvPr>
          <p:cNvSpPr txBox="1"/>
          <p:nvPr/>
        </p:nvSpPr>
        <p:spPr>
          <a:xfrm>
            <a:off x="8355990" y="150108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por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adopción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acogimiento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preadoptivo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permanente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7;p10">
            <a:hlinkClick action="ppaction://hlinksldjump" r:id="rId9"/>
            <a:extLst>
              <a:ext uri="{FF2B5EF4-FFF2-40B4-BE49-F238E27FC236}">
                <a16:creationId xmlns:a16="http://schemas.microsoft.com/office/drawing/2014/main" xmlns="" id="{313F11E1-166C-4138-BEA7-A3DDE02F1351}"/>
              </a:ext>
            </a:extLst>
          </p:cNvPr>
          <p:cNvSpPr txBox="1"/>
          <p:nvPr/>
        </p:nvSpPr>
        <p:spPr>
          <a:xfrm>
            <a:off x="4799324" y="156290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de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lactancia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95158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9"/>
          <p:cNvGrpSpPr/>
          <p:nvPr/>
        </p:nvGrpSpPr>
        <p:grpSpPr>
          <a:xfrm>
            <a:off x="3078520" y="208495"/>
            <a:ext cx="7321700" cy="4565173"/>
            <a:chOff x="0" y="557"/>
            <a:chExt cx="6448938" cy="4565173"/>
          </a:xfrm>
        </p:grpSpPr>
        <p:cxnSp>
          <p:nvCxnSpPr>
            <p:cNvPr id="110" name="Google Shape;110;p9"/>
            <p:cNvCxnSpPr/>
            <p:nvPr/>
          </p:nvCxnSpPr>
          <p:spPr>
            <a:xfrm>
              <a:off x="0" y="557"/>
              <a:ext cx="6448938" cy="0"/>
            </a:xfrm>
            <a:prstGeom prst="straightConnector1">
              <a:avLst/>
            </a:prstGeom>
            <a:solidFill>
              <a:srgbClr val="AB84C6"/>
            </a:solidFill>
            <a:ln cap="flat" cmpd="sng" w="12700">
              <a:solidFill>
                <a:srgbClr val="AB84C6"/>
              </a:solidFill>
              <a:prstDash val="solid"/>
              <a:round/>
              <a:headEnd len="sm" type="none" w="sm"/>
              <a:tailEnd len="sm" type="none" w="sm"/>
            </a:ln>
          </p:spPr>
        </p:cxnSp>
        <p:sp>
          <p:nvSpPr>
            <p:cNvPr id="111" name="Google Shape;111;p9"/>
            <p:cNvSpPr/>
            <p:nvPr/>
          </p:nvSpPr>
          <p:spPr>
            <a:xfrm>
              <a:off x="0" y="557"/>
              <a:ext cx="6448938" cy="91303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9"/>
            <p:cNvSpPr txBox="1"/>
            <p:nvPr/>
          </p:nvSpPr>
          <p:spPr>
            <a:xfrm>
              <a:off x="0" y="557"/>
              <a:ext cx="6448938" cy="91303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160000" lIns="160000" rIns="160000" spcFirstLastPara="1" tIns="160000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Candara"/>
                <a:buNone/>
              </a:pPr>
              <a:r>
                <a:rPr b="0" cap="none" dirty="0" i="0" lang="en-US" strike="noStrike" sz="4200" u="sng">
                  <a:solidFill>
                    <a:schemeClr val="accent1">
                      <a:lumMod val="50000"/>
                    </a:schemeClr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Durante el </a:t>
              </a:r>
              <a:r>
                <a:rPr b="0" cap="none" dirty="0" err="1" i="0" lang="en-US" strike="noStrike" sz="4200" u="sng">
                  <a:solidFill>
                    <a:schemeClr val="accent1">
                      <a:lumMod val="50000"/>
                    </a:schemeClr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embarazo</a:t>
              </a:r>
              <a:endParaRPr b="0" cap="none" dirty="0" i="0" strike="noStrike" sz="4200" u="none">
                <a:solidFill>
                  <a:schemeClr val="accent1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113" name="Google Shape;113;p9"/>
            <p:cNvCxnSpPr/>
            <p:nvPr/>
          </p:nvCxnSpPr>
          <p:spPr>
            <a:xfrm>
              <a:off x="0" y="913592"/>
              <a:ext cx="6448938" cy="0"/>
            </a:xfrm>
            <a:prstGeom prst="straightConnector1">
              <a:avLst/>
            </a:prstGeom>
            <a:solidFill>
              <a:srgbClr val="AB84C6"/>
            </a:solidFill>
            <a:ln cap="flat" cmpd="sng" w="12700">
              <a:solidFill>
                <a:srgbClr val="AB84C6"/>
              </a:solidFill>
              <a:prstDash val="solid"/>
              <a:round/>
              <a:headEnd len="sm" type="none" w="sm"/>
              <a:tailEnd len="sm" type="none" w="sm"/>
            </a:ln>
          </p:spPr>
        </p:cxnSp>
        <p:sp>
          <p:nvSpPr>
            <p:cNvPr id="114" name="Google Shape;114;p9"/>
            <p:cNvSpPr/>
            <p:nvPr/>
          </p:nvSpPr>
          <p:spPr>
            <a:xfrm>
              <a:off x="0" y="913592"/>
              <a:ext cx="6448938" cy="91303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9">
              <a:hlinkClick action="ppaction://hlinksldjump" r:id="rId4"/>
            </p:cNvPr>
            <p:cNvSpPr txBox="1"/>
            <p:nvPr/>
          </p:nvSpPr>
          <p:spPr>
            <a:xfrm>
              <a:off x="0" y="913592"/>
              <a:ext cx="6448938" cy="91303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160000" lIns="160000" rIns="160000" spcFirstLastPara="1" tIns="160000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Candara"/>
                <a:buNone/>
              </a:pPr>
              <a:r>
                <a:rPr b="0" cap="none" dirty="0" err="1" i="0" lang="en-US" strike="noStrike" sz="4200" u="sng">
                  <a:solidFill>
                    <a:schemeClr val="accent1">
                      <a:lumMod val="50000"/>
                    </a:schemeClr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Después</a:t>
              </a:r>
              <a:r>
                <a:rPr b="0" cap="none" dirty="0" i="0" lang="en-US" strike="noStrike" sz="4200" u="sng">
                  <a:solidFill>
                    <a:schemeClr val="accent1">
                      <a:lumMod val="50000"/>
                    </a:schemeClr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 del </a:t>
              </a:r>
              <a:r>
                <a:rPr b="0" cap="none" dirty="0" err="1" i="0" lang="en-US" strike="noStrike" sz="4200" u="sng">
                  <a:solidFill>
                    <a:schemeClr val="accent1">
                      <a:lumMod val="50000"/>
                    </a:schemeClr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embarazo</a:t>
              </a:r>
              <a:endParaRPr b="0" cap="none" dirty="0" i="0" strike="noStrike" sz="4200" u="none">
                <a:solidFill>
                  <a:schemeClr val="accent1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116" name="Google Shape;116;p9"/>
            <p:cNvCxnSpPr/>
            <p:nvPr/>
          </p:nvCxnSpPr>
          <p:spPr>
            <a:xfrm>
              <a:off x="0" y="1826627"/>
              <a:ext cx="6448938" cy="0"/>
            </a:xfrm>
            <a:prstGeom prst="straightConnector1">
              <a:avLst/>
            </a:prstGeom>
            <a:solidFill>
              <a:srgbClr val="AB84C6"/>
            </a:solidFill>
            <a:ln cap="flat" cmpd="sng" w="12700">
              <a:solidFill>
                <a:srgbClr val="AB84C6"/>
              </a:solidFill>
              <a:prstDash val="solid"/>
              <a:round/>
              <a:headEnd len="sm" type="none" w="sm"/>
              <a:tailEnd len="sm" type="none" w="sm"/>
            </a:ln>
          </p:spPr>
        </p:cxnSp>
        <p:sp>
          <p:nvSpPr>
            <p:cNvPr id="117" name="Google Shape;117;p9"/>
            <p:cNvSpPr/>
            <p:nvPr/>
          </p:nvSpPr>
          <p:spPr>
            <a:xfrm>
              <a:off x="0" y="1826627"/>
              <a:ext cx="6448938" cy="91303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9">
              <a:hlinkClick action="ppaction://hlinksldjump" r:id="rId6"/>
            </p:cNvPr>
            <p:cNvSpPr txBox="1"/>
            <p:nvPr/>
          </p:nvSpPr>
          <p:spPr>
            <a:xfrm>
              <a:off x="0" y="1826627"/>
              <a:ext cx="6448938" cy="91303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160000" lIns="160000" rIns="160000" spcFirstLastPara="1" tIns="160000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Candara"/>
                <a:buNone/>
              </a:pPr>
              <a:r>
                <a:rPr b="0" cap="none" dirty="0" err="1" i="0" lang="en-US" strike="noStrike" sz="4200" u="sng">
                  <a:solidFill>
                    <a:schemeClr val="accent1">
                      <a:lumMod val="50000"/>
                    </a:schemeClr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Conciliación</a:t>
              </a:r>
              <a:r>
                <a:rPr b="0" cap="none" dirty="0" i="0" lang="en-US" strike="noStrike" sz="4200" u="sng">
                  <a:solidFill>
                    <a:schemeClr val="accent1">
                      <a:lumMod val="50000"/>
                    </a:schemeClr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 familiar</a:t>
              </a:r>
              <a:endParaRPr b="0" cap="none" dirty="0" i="0" strike="noStrike" sz="4200" u="none">
                <a:solidFill>
                  <a:schemeClr val="accent1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119" name="Google Shape;119;p9"/>
            <p:cNvCxnSpPr/>
            <p:nvPr/>
          </p:nvCxnSpPr>
          <p:spPr>
            <a:xfrm>
              <a:off x="0" y="2739661"/>
              <a:ext cx="6448938" cy="0"/>
            </a:xfrm>
            <a:prstGeom prst="straightConnector1">
              <a:avLst/>
            </a:prstGeom>
            <a:solidFill>
              <a:srgbClr val="AB84C6"/>
            </a:solidFill>
            <a:ln cap="flat" cmpd="sng" w="12700">
              <a:solidFill>
                <a:srgbClr val="AB84C6"/>
              </a:solidFill>
              <a:prstDash val="solid"/>
              <a:round/>
              <a:headEnd len="sm" type="none" w="sm"/>
              <a:tailEnd len="sm" type="none" w="sm"/>
            </a:ln>
          </p:spPr>
        </p:cxnSp>
        <p:sp>
          <p:nvSpPr>
            <p:cNvPr id="120" name="Google Shape;120;p9"/>
            <p:cNvSpPr/>
            <p:nvPr/>
          </p:nvSpPr>
          <p:spPr>
            <a:xfrm>
              <a:off x="0" y="2739661"/>
              <a:ext cx="6448938" cy="91303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9">
              <a:hlinkClick action="ppaction://hlinksldjump" r:id="rId7"/>
            </p:cNvPr>
            <p:cNvSpPr txBox="1"/>
            <p:nvPr/>
          </p:nvSpPr>
          <p:spPr>
            <a:xfrm>
              <a:off x="0" y="2739661"/>
              <a:ext cx="6448938" cy="91303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160000" lIns="160000" rIns="160000" spcFirstLastPara="1" tIns="160000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Candara"/>
                <a:buNone/>
              </a:pPr>
              <a:r>
                <a:rPr b="0" cap="none" dirty="0" err="1" i="0" lang="en-US" strike="noStrike" sz="4200" u="sng">
                  <a:solidFill>
                    <a:schemeClr val="accent1">
                      <a:lumMod val="50000"/>
                    </a:schemeClr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7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Normativa</a:t>
              </a:r>
              <a:r>
                <a:rPr b="0" cap="none" dirty="0" i="0" lang="en-US" strike="noStrike" sz="4200" u="sng">
                  <a:solidFill>
                    <a:schemeClr val="accent1">
                      <a:lumMod val="50000"/>
                    </a:schemeClr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7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 de </a:t>
              </a:r>
              <a:r>
                <a:rPr b="0" cap="none" dirty="0" err="1" i="0" lang="en-US" strike="noStrike" sz="4200" u="sng">
                  <a:solidFill>
                    <a:schemeClr val="accent1">
                      <a:lumMod val="50000"/>
                    </a:schemeClr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7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aplicación</a:t>
              </a:r>
              <a:endParaRPr b="0" cap="none" dirty="0" i="0" strike="noStrike" sz="4200" u="none">
                <a:solidFill>
                  <a:schemeClr val="accent1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122" name="Google Shape;122;p9"/>
            <p:cNvCxnSpPr/>
            <p:nvPr/>
          </p:nvCxnSpPr>
          <p:spPr>
            <a:xfrm>
              <a:off x="0" y="3652696"/>
              <a:ext cx="6448938" cy="0"/>
            </a:xfrm>
            <a:prstGeom prst="straightConnector1">
              <a:avLst/>
            </a:prstGeom>
            <a:solidFill>
              <a:srgbClr val="AB84C6"/>
            </a:solidFill>
            <a:ln cap="flat" cmpd="sng" w="12700">
              <a:solidFill>
                <a:srgbClr val="AB84C6"/>
              </a:solidFill>
              <a:prstDash val="solid"/>
              <a:round/>
              <a:headEnd len="sm" type="none" w="sm"/>
              <a:tailEnd len="sm" type="none" w="sm"/>
            </a:ln>
          </p:spPr>
        </p:cxnSp>
        <p:sp>
          <p:nvSpPr>
            <p:cNvPr id="123" name="Google Shape;123;p9"/>
            <p:cNvSpPr/>
            <p:nvPr/>
          </p:nvSpPr>
          <p:spPr>
            <a:xfrm>
              <a:off x="0" y="3652696"/>
              <a:ext cx="6448938" cy="91303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9"/>
            <p:cNvSpPr txBox="1"/>
            <p:nvPr/>
          </p:nvSpPr>
          <p:spPr>
            <a:xfrm>
              <a:off x="0" y="3652696"/>
              <a:ext cx="6448938" cy="91303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160000" lIns="160000" rIns="160000" spcFirstLastPara="1" tIns="160000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Candara"/>
                <a:buNone/>
              </a:pPr>
              <a:r>
                <a:rPr b="0" cap="none" dirty="0" i="0" lang="en-US" strike="noStrike" sz="4200" u="sng">
                  <a:solidFill>
                    <a:schemeClr val="accent1">
                      <a:lumMod val="50000"/>
                    </a:schemeClr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Enlaces y </a:t>
              </a:r>
              <a:r>
                <a:rPr b="0" cap="none" dirty="0" err="1" i="0" lang="en-US" strike="noStrike" sz="4200" u="sng">
                  <a:solidFill>
                    <a:schemeClr val="accent1">
                      <a:lumMod val="50000"/>
                    </a:schemeClr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correos</a:t>
              </a:r>
              <a:endParaRPr b="0" cap="none" dirty="0" i="0" strike="noStrike" sz="4200" u="none">
                <a:solidFill>
                  <a:schemeClr val="accent1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descr="Imagen que contiene Forma&#10;&#10;Descripción generada automáticamente" id="125" name="Google Shape;125;p9"/>
          <p:cNvPicPr preferRelativeResize="0"/>
          <p:nvPr/>
        </p:nvPicPr>
        <p:blipFill rotWithShape="1">
          <a:blip r:embed="rId9">
            <a:alphaModFix/>
          </a:blip>
          <a:srcRect r="-55"/>
          <a:stretch/>
        </p:blipFill>
        <p:spPr>
          <a:xfrm>
            <a:off x="10400220" y="3831770"/>
            <a:ext cx="1554732" cy="3026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jer Embarazada, Hija Apuntando, Estómago, Bebé" id="126" name="Google Shape;126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414" y="3614056"/>
            <a:ext cx="1923838" cy="3243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fante, Bebé, Madre, Azul, Púrpura, Becerro, Tronco" id="127" name="Google Shape;127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52079" y="4773668"/>
            <a:ext cx="4168664" cy="2084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2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 txBox="1">
            <a:spLocks noGrp="1"/>
          </p:cNvSpPr>
          <p:nvPr>
            <p:ph type="title"/>
          </p:nvPr>
        </p:nvSpPr>
        <p:spPr>
          <a:xfrm>
            <a:off x="945737" y="443899"/>
            <a:ext cx="9871755" cy="6370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dirty="0" lang="en-US" sz="3200"/>
              <a:t>PERMISO DE PATERNIDAD</a:t>
            </a:r>
            <a:endParaRPr dirty="0" sz="5400"/>
          </a:p>
        </p:txBody>
      </p:sp>
      <p:sp>
        <p:nvSpPr>
          <p:cNvPr id="315" name="Google Shape;315;p15"/>
          <p:cNvSpPr txBox="1">
            <a:spLocks noGrp="1"/>
          </p:cNvSpPr>
          <p:nvPr>
            <p:ph idx="1" type="body"/>
          </p:nvPr>
        </p:nvSpPr>
        <p:spPr>
          <a:xfrm>
            <a:off x="1061884" y="1263235"/>
            <a:ext cx="10124317" cy="503432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 fontScale="70000" lnSpcReduction="20000"/>
          </a:bodyPr>
          <a:lstStyle/>
          <a:p>
            <a:pPr algn="l" indent="-228600" lvl="0" marL="228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dirty="0" lang="es-ES" sz="2600">
                <a:latin typeface="Candara"/>
                <a:ea typeface="Candara"/>
                <a:cs typeface="Candara"/>
                <a:sym typeface="Candara"/>
              </a:rPr>
              <a:t>Tiene una duración de 16 semanas, que comienzan el día del nacimiento del </a:t>
            </a:r>
            <a:r>
              <a:rPr dirty="0" err="1" lang="es-ES" sz="2600">
                <a:latin typeface="Candara"/>
                <a:ea typeface="Candara"/>
                <a:cs typeface="Candara"/>
                <a:sym typeface="Candara"/>
              </a:rPr>
              <a:t>hij</a:t>
            </a:r>
            <a:r>
              <a:rPr dirty="0" lang="es-ES" sz="2600">
                <a:latin typeface="Candara"/>
                <a:ea typeface="Candara"/>
                <a:cs typeface="Candara"/>
                <a:sym typeface="Candara"/>
              </a:rPr>
              <a:t>@.</a:t>
            </a:r>
            <a:endParaRPr dirty="0" lang="es-ES" sz="2600"/>
          </a:p>
          <a:p>
            <a:pPr algn="l" indent="-228600" lvl="0" marL="228600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000"/>
              <a:buChar char="•"/>
            </a:pPr>
            <a:r>
              <a:rPr dirty="0" lang="es-ES" sz="2600">
                <a:latin typeface="Candara"/>
                <a:ea typeface="Candara"/>
                <a:cs typeface="Candara"/>
                <a:sym typeface="Candara"/>
              </a:rPr>
              <a:t>Este permiso se amplía en 2 semanas más en el supuesto de discapacidad de la criatura, y por cada hija/o a partir del 2º, en los supuestos de parto múltiple. Estas 2 semanas las puede disfrutar sólo la madre o una semana para cada progenitor.</a:t>
            </a:r>
            <a:endParaRPr dirty="0" lang="es-ES" sz="2600"/>
          </a:p>
          <a:p>
            <a:pPr algn="l" indent="-228600" lvl="0" marL="228600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000"/>
              <a:buChar char="•"/>
            </a:pPr>
            <a:r>
              <a:rPr dirty="0" lang="es-ES" sz="2600">
                <a:latin typeface="Candara"/>
                <a:ea typeface="Candara"/>
                <a:cs typeface="Candara"/>
                <a:sym typeface="Candara"/>
              </a:rPr>
              <a:t>Se puede empezar a disfrutar hasta 4 semanas antes del parto.</a:t>
            </a:r>
            <a:endParaRPr dirty="0" lang="es-ES" sz="2600"/>
          </a:p>
          <a:p>
            <a:pPr algn="l" indent="-228600" lvl="0" marL="228600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000"/>
              <a:buChar char="•"/>
            </a:pPr>
            <a:r>
              <a:rPr dirty="0" lang="es-ES" sz="2600">
                <a:latin typeface="Candara"/>
                <a:ea typeface="Candara"/>
                <a:cs typeface="Candara"/>
                <a:sym typeface="Candara"/>
              </a:rPr>
              <a:t>Las 6 primeras semanas son de obligado disfrute y a partir de ahí, las 10 semanas restantes se pueden disfrutar de forma ininterrumpida o </a:t>
            </a:r>
            <a:r>
              <a:rPr dirty="0" lang="es-ES" sz="26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3"/>
              </a:rPr>
              <a:t>interrumpida</a:t>
            </a:r>
            <a:r>
              <a:rPr dirty="0" lang="es-ES" sz="2600">
                <a:latin typeface="Candara"/>
                <a:ea typeface="Candara"/>
                <a:cs typeface="Candara"/>
                <a:sym typeface="Candara"/>
              </a:rPr>
              <a:t>, hasta que </a:t>
            </a:r>
            <a:r>
              <a:rPr dirty="0" lang="es-ES" smtClean="0" sz="2600">
                <a:latin typeface="Candara"/>
                <a:ea typeface="Candara"/>
                <a:cs typeface="Candara"/>
                <a:sym typeface="Candara"/>
              </a:rPr>
              <a:t>el/la </a:t>
            </a:r>
            <a:r>
              <a:rPr dirty="0" err="1" lang="es-ES" sz="2600">
                <a:latin typeface="Candara"/>
                <a:ea typeface="Candara"/>
                <a:cs typeface="Candara"/>
                <a:sym typeface="Candara"/>
              </a:rPr>
              <a:t>hij</a:t>
            </a:r>
            <a:r>
              <a:rPr dirty="0" lang="es-ES" sz="2600">
                <a:latin typeface="Candara"/>
                <a:ea typeface="Candara"/>
                <a:cs typeface="Candara"/>
                <a:sym typeface="Candara"/>
              </a:rPr>
              <a:t>@ tiene 1 año. </a:t>
            </a:r>
            <a:endParaRPr dirty="0" lang="es-ES" sz="2600"/>
          </a:p>
          <a:p>
            <a:pPr algn="l" indent="-228600" lvl="0" marL="228600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000"/>
              <a:buChar char="•"/>
            </a:pPr>
            <a:r>
              <a:rPr dirty="0" lang="es-ES" sz="2600">
                <a:latin typeface="Candara"/>
                <a:ea typeface="Candara"/>
                <a:cs typeface="Candara"/>
                <a:sym typeface="Candara"/>
              </a:rPr>
              <a:t>Cuando </a:t>
            </a:r>
            <a:r>
              <a:rPr dirty="0" lang="es-ES" smtClean="0" sz="2600">
                <a:latin typeface="Candara"/>
                <a:ea typeface="Candara"/>
                <a:cs typeface="Candara"/>
                <a:sym typeface="Candara"/>
              </a:rPr>
              <a:t>el/la </a:t>
            </a:r>
            <a:r>
              <a:rPr dirty="0" lang="es-ES" sz="2600">
                <a:latin typeface="Candara"/>
                <a:ea typeface="Candara"/>
                <a:cs typeface="Candara"/>
                <a:sym typeface="Candara"/>
              </a:rPr>
              <a:t>recién </a:t>
            </a:r>
            <a:r>
              <a:rPr dirty="0" err="1" lang="es-ES" smtClean="0" sz="2600">
                <a:latin typeface="Candara"/>
                <a:ea typeface="Candara"/>
                <a:cs typeface="Candara"/>
                <a:sym typeface="Candara"/>
              </a:rPr>
              <a:t>nacid</a:t>
            </a:r>
            <a:r>
              <a:rPr dirty="0" lang="es-ES" smtClean="0" sz="2600">
                <a:latin typeface="Candara"/>
                <a:ea typeface="Candara"/>
                <a:cs typeface="Candara"/>
                <a:sym typeface="Candara"/>
              </a:rPr>
              <a:t>@ </a:t>
            </a:r>
            <a:r>
              <a:rPr dirty="0" lang="es-ES" sz="2600">
                <a:latin typeface="Candara"/>
                <a:ea typeface="Candara"/>
                <a:cs typeface="Candara"/>
                <a:sym typeface="Candara"/>
              </a:rPr>
              <a:t>tiene que permanecer </a:t>
            </a:r>
            <a:r>
              <a:rPr dirty="0" lang="es-ES" smtClean="0" sz="2600">
                <a:latin typeface="Candara"/>
                <a:ea typeface="Candara"/>
                <a:cs typeface="Candara"/>
                <a:sym typeface="Candara"/>
              </a:rPr>
              <a:t>hospitalizad@ </a:t>
            </a:r>
            <a:r>
              <a:rPr dirty="0" lang="es-ES" sz="2600">
                <a:latin typeface="Candara"/>
                <a:ea typeface="Candara"/>
                <a:cs typeface="Candara"/>
                <a:sym typeface="Candara"/>
              </a:rPr>
              <a:t>tras el nacimiento, se puede ampliar este permiso tantos días como </a:t>
            </a:r>
            <a:r>
              <a:rPr dirty="0" lang="es-ES" smtClean="0" sz="2600"/>
              <a:t>la criatura </a:t>
            </a:r>
            <a:r>
              <a:rPr dirty="0" lang="es-ES" smtClean="0" sz="2600">
                <a:latin typeface="Candara"/>
                <a:ea typeface="Candara"/>
                <a:cs typeface="Candara"/>
                <a:sym typeface="Candara"/>
              </a:rPr>
              <a:t>permanezca hospitalizada </a:t>
            </a:r>
            <a:r>
              <a:rPr dirty="0" lang="es-ES" sz="2600">
                <a:latin typeface="Candara"/>
                <a:ea typeface="Candara"/>
                <a:cs typeface="Candara"/>
                <a:sym typeface="Candara"/>
              </a:rPr>
              <a:t>hasta un máximo de 13 semanas adicionales.</a:t>
            </a:r>
            <a:endParaRPr dirty="0" lang="es-ES" sz="2600"/>
          </a:p>
          <a:p>
            <a:pPr algn="l" indent="-228600" lvl="0" marL="228600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000"/>
              <a:buChar char="•"/>
            </a:pPr>
            <a:r>
              <a:rPr dirty="0" lang="es-ES" sz="2600"/>
              <a:t>Si te coincide el permiso en las </a:t>
            </a:r>
            <a:r>
              <a:rPr dirty="0" lang="es-ES" sz="2600" u="sng">
                <a:solidFill>
                  <a:schemeClr val="hlink"/>
                </a:solidFill>
                <a:hlinkClick action="ppaction://hlinksldjump" r:id="rId4"/>
              </a:rPr>
              <a:t>vacaciones</a:t>
            </a:r>
            <a:r>
              <a:rPr dirty="0" lang="es-ES" sz="2600">
                <a:hlinkClick action="ppaction://hlinksldjump" r:id="rId4"/>
              </a:rPr>
              <a:t> </a:t>
            </a:r>
            <a:r>
              <a:rPr dirty="0" lang="es-ES" sz="2600"/>
              <a:t>de agosto debes solicitarlas </a:t>
            </a:r>
            <a:r>
              <a:rPr dirty="0" lang="es-ES" smtClean="0" sz="2600"/>
              <a:t>inmediatamente después que acabe </a:t>
            </a:r>
            <a:r>
              <a:rPr dirty="0" lang="es-ES" sz="2600"/>
              <a:t>tu permiso</a:t>
            </a:r>
            <a:r>
              <a:rPr dirty="0" lang="es-ES" sz="3000"/>
              <a:t>.</a:t>
            </a:r>
            <a:endParaRPr dirty="0" lang="es-ES" sz="2600"/>
          </a:p>
          <a:p>
            <a:pPr algn="l" indent="-2286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dirty="0" lang="es-ES" sz="3000" u="sng">
                <a:solidFill>
                  <a:schemeClr val="hlink"/>
                </a:solidFill>
                <a:hlinkClick action="ppaction://hlinksldjump" r:id="rId5"/>
              </a:rPr>
              <a:t>RH03</a:t>
            </a:r>
            <a:endParaRPr dirty="0" sz="2600">
              <a:latin typeface="Candara"/>
              <a:ea typeface="Candara"/>
              <a:cs typeface="Candara"/>
              <a:sym typeface="Candara"/>
            </a:endParaRPr>
          </a:p>
          <a:p>
            <a:pPr algn="l" indent="-101600" lvl="0" marL="228600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000"/>
              <a:buNone/>
            </a:pPr>
            <a:endParaRPr dirty="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334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6;p10">
            <a:extLst>
              <a:ext uri="{FF2B5EF4-FFF2-40B4-BE49-F238E27FC236}">
                <a16:creationId xmlns:a16="http://schemas.microsoft.com/office/drawing/2014/main" xmlns="" id="{DDAB24C1-441C-4BA1-9067-35E0F99DE424}"/>
              </a:ext>
            </a:extLst>
          </p:cNvPr>
          <p:cNvSpPr/>
          <p:nvPr/>
        </p:nvSpPr>
        <p:spPr>
          <a:xfrm>
            <a:off x="7129292" y="3907421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10"/>
          <p:cNvGrpSpPr/>
          <p:nvPr/>
        </p:nvGrpSpPr>
        <p:grpSpPr>
          <a:xfrm>
            <a:off x="1120532" y="1549857"/>
            <a:ext cx="9346560" cy="4428698"/>
            <a:chOff x="331705" y="14505"/>
            <a:chExt cx="9056514" cy="4295783"/>
          </a:xfrm>
        </p:grpSpPr>
        <p:sp>
          <p:nvSpPr>
            <p:cNvPr id="257" name="Google Shape;257;p10"/>
            <p:cNvSpPr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>
              <a:hlinkClick action="ppaction://hlinksldjump" r:id="rId3"/>
            </p:cNvPr>
            <p:cNvSpPr txBox="1"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3848700" y="35964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>
              <a:hlinkClick action="ppaction://hlinksldjump" r:id="rId4"/>
            </p:cNvPr>
            <p:cNvSpPr txBox="1"/>
            <p:nvPr/>
          </p:nvSpPr>
          <p:spPr>
            <a:xfrm>
              <a:off x="6050459" y="2307632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prematuros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300024" y="2278633"/>
              <a:ext cx="3337800" cy="2002800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>
              <a:hlinkClick action="ppaction://hlinksldjump" r:id="rId5"/>
            </p:cNvPr>
            <p:cNvSpPr txBox="1"/>
            <p:nvPr/>
          </p:nvSpPr>
          <p:spPr>
            <a:xfrm>
              <a:off x="2300024" y="2227314"/>
              <a:ext cx="3337800" cy="20028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dirty="0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890889" y="524034"/>
            <a:ext cx="68450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ndara"/>
              <a:buNone/>
            </a:pPr>
            <a:r>
              <a:rPr dirty="0" lang="en-US" sz="3600">
                <a:solidFill>
                  <a:schemeClr val="bg2"/>
                </a:solidFill>
              </a:rPr>
              <a:t>DESPUÉS DEL PARTO……</a:t>
            </a:r>
            <a:endParaRPr dirty="0" sz="5400">
              <a:solidFill>
                <a:schemeClr val="bg2"/>
              </a:solidFill>
            </a:endParaRPr>
          </a:p>
        </p:txBody>
      </p:sp>
      <p:pic>
        <p:nvPicPr>
          <p:cNvPr descr="Un dibujo de una persona&#10;&#10;Descripción generada automáticamente con confianza media" id="264" name="Google Shape;26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383" y="3824618"/>
            <a:ext cx="2495934" cy="30332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>
            <a:hlinkClick action="ppaction://hlinksldjump" r:id="rId7"/>
          </p:cNvPr>
          <p:cNvSpPr txBox="1"/>
          <p:nvPr/>
        </p:nvSpPr>
        <p:spPr>
          <a:xfrm>
            <a:off x="10182385" y="5964578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8355990" y="1552855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>
            <a:hlinkClick action="ppaction://hlinksldjump" r:id="rId8"/>
          </p:cNvPr>
          <p:cNvSpPr txBox="1"/>
          <p:nvPr/>
        </p:nvSpPr>
        <p:spPr>
          <a:xfrm>
            <a:off x="8355990" y="150108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por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adopción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acogimiento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preadoptivo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permanente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7;p10">
            <a:hlinkClick action="ppaction://hlinksldjump" r:id="rId9"/>
            <a:extLst>
              <a:ext uri="{FF2B5EF4-FFF2-40B4-BE49-F238E27FC236}">
                <a16:creationId xmlns:a16="http://schemas.microsoft.com/office/drawing/2014/main" xmlns="" id="{313F11E1-166C-4138-BEA7-A3DDE02F1351}"/>
              </a:ext>
            </a:extLst>
          </p:cNvPr>
          <p:cNvSpPr txBox="1"/>
          <p:nvPr/>
        </p:nvSpPr>
        <p:spPr>
          <a:xfrm>
            <a:off x="4799324" y="156290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de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lactancia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55976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"/>
          <p:cNvSpPr txBox="1">
            <a:spLocks noGrp="1"/>
          </p:cNvSpPr>
          <p:nvPr>
            <p:ph type="title"/>
          </p:nvPr>
        </p:nvSpPr>
        <p:spPr>
          <a:xfrm>
            <a:off x="1115878" y="464949"/>
            <a:ext cx="8198603" cy="84133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dirty="0" lang="en-US" sz="3200"/>
              <a:t>PERMISO POR ADOPCIÓN O ACOGIMIENTO</a:t>
            </a:r>
            <a:endParaRPr dirty="0" sz="5400"/>
          </a:p>
        </p:txBody>
      </p:sp>
      <p:sp>
        <p:nvSpPr>
          <p:cNvPr id="366" name="Google Shape;366;p19"/>
          <p:cNvSpPr txBox="1">
            <a:spLocks noGrp="1"/>
          </p:cNvSpPr>
          <p:nvPr>
            <p:ph idx="1" type="body"/>
          </p:nvPr>
        </p:nvSpPr>
        <p:spPr>
          <a:xfrm>
            <a:off x="815926" y="1472084"/>
            <a:ext cx="9735917" cy="513019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 lnSpcReduction="10000"/>
          </a:bodyPr>
          <a:lstStyle/>
          <a:p>
            <a:pPr algn="l" indent="-228600" lvl="0" marL="228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Este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tiene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mismas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condiciones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que el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mtClean="0" sz="1800">
                <a:latin typeface="Candara"/>
                <a:ea typeface="Candara"/>
                <a:cs typeface="Candara"/>
                <a:sym typeface="Candara"/>
              </a:rPr>
              <a:t>nacimiento</a:t>
            </a:r>
            <a:r>
              <a:rPr dirty="0" lang="en-US" smtClean="0" sz="1800">
                <a:latin typeface="Candara"/>
                <a:ea typeface="Candara"/>
                <a:cs typeface="Candara"/>
                <a:sym typeface="Candara"/>
              </a:rPr>
              <a:t>, 16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semanas</a:t>
            </a:r>
            <a:endParaRPr dirty="0"/>
          </a:p>
          <a:p>
            <a:pPr algn="l" indent="-228600" lvl="0" marL="228600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</a:pP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Se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amplía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2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supuesto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discapacidad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hijo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/a, y por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cada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hijo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/a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partir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del 2º,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los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supuestos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 que sea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múltiple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Estas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2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disfrutar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sólo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madre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o una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semana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cada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progenitor/a.</a:t>
            </a:r>
            <a:endParaRPr dirty="0"/>
          </a:p>
          <a:p>
            <a:pPr algn="l" indent="-228600" lvl="0" marL="228600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</a:pP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Se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empezar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disfrutar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hasta 4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semanas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antes de la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resolución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judicial por la que se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constituya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adopción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o la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decisión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administrativa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o judicial de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acogimiento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algn="l" indent="-228600" lvl="0" marL="228600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</a:pP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Si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fuera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necesario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desplazamiento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previo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 los/las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progenitores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/as al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país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origen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criatura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, se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tendrá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derecho,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además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, a un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de hasta 2 meses de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duración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percibiendo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durante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este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período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exclusivamente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retribuciones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básicas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algn="l" indent="-228600" lvl="0" marL="228600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</a:pP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Se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considera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adopción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acogimiento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, tanto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preadoptivo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permanente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o simple, los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supuestos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así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establezcan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código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civil,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debiendo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tener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acogimiento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simple una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duración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 no inferior a 1 </a:t>
            </a:r>
            <a:r>
              <a:rPr dirty="0" err="1" lang="en-US" sz="1800">
                <a:latin typeface="Candara"/>
                <a:ea typeface="Candara"/>
                <a:cs typeface="Candara"/>
                <a:sym typeface="Candara"/>
              </a:rPr>
              <a:t>año</a:t>
            </a:r>
            <a:r>
              <a:rPr dirty="0" lang="en-US" sz="1800"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algn="l" indent="-228600" lvl="0" marL="228600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</a:pPr>
            <a:r>
              <a:rPr dirty="0" lang="en-US" sz="18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3"/>
              </a:rPr>
              <a:t>RH03</a:t>
            </a:r>
            <a:endParaRPr dirty="0" sz="180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Imagen que contiene Forma&#10;&#10;Descripción generada automáticamente" id="367" name="Google Shape;367;p19"/>
          <p:cNvPicPr preferRelativeResize="0"/>
          <p:nvPr/>
        </p:nvPicPr>
        <p:blipFill rotWithShape="1">
          <a:blip r:embed="rId4">
            <a:alphaModFix/>
          </a:blip>
          <a:srcRect r="-55"/>
          <a:stretch/>
        </p:blipFill>
        <p:spPr>
          <a:xfrm>
            <a:off x="10271689" y="3120186"/>
            <a:ext cx="1920311" cy="373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6;p10">
            <a:extLst>
              <a:ext uri="{FF2B5EF4-FFF2-40B4-BE49-F238E27FC236}">
                <a16:creationId xmlns:a16="http://schemas.microsoft.com/office/drawing/2014/main" xmlns="" id="{DDAB24C1-441C-4BA1-9067-35E0F99DE424}"/>
              </a:ext>
            </a:extLst>
          </p:cNvPr>
          <p:cNvSpPr/>
          <p:nvPr/>
        </p:nvSpPr>
        <p:spPr>
          <a:xfrm>
            <a:off x="7129292" y="3907421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10"/>
          <p:cNvGrpSpPr/>
          <p:nvPr/>
        </p:nvGrpSpPr>
        <p:grpSpPr>
          <a:xfrm>
            <a:off x="1120532" y="1549857"/>
            <a:ext cx="9346560" cy="4428698"/>
            <a:chOff x="331705" y="14505"/>
            <a:chExt cx="9056514" cy="4295783"/>
          </a:xfrm>
        </p:grpSpPr>
        <p:sp>
          <p:nvSpPr>
            <p:cNvPr id="257" name="Google Shape;257;p10"/>
            <p:cNvSpPr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>
              <a:hlinkClick action="ppaction://hlinksldjump" r:id="rId3"/>
            </p:cNvPr>
            <p:cNvSpPr txBox="1"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3848700" y="35964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>
              <a:hlinkClick action="ppaction://hlinksldjump" r:id="rId4"/>
            </p:cNvPr>
            <p:cNvSpPr txBox="1"/>
            <p:nvPr/>
          </p:nvSpPr>
          <p:spPr>
            <a:xfrm>
              <a:off x="6050459" y="2307632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prematuros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300024" y="2278633"/>
              <a:ext cx="3337800" cy="2002800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>
              <a:hlinkClick action="ppaction://hlinksldjump" r:id="rId5"/>
            </p:cNvPr>
            <p:cNvSpPr txBox="1"/>
            <p:nvPr/>
          </p:nvSpPr>
          <p:spPr>
            <a:xfrm>
              <a:off x="2300024" y="2227314"/>
              <a:ext cx="3337800" cy="20028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dirty="0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1120532" y="435640"/>
            <a:ext cx="68450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ndara"/>
              <a:buNone/>
            </a:pPr>
            <a:r>
              <a:rPr dirty="0" lang="en-US" sz="3600">
                <a:solidFill>
                  <a:schemeClr val="bg2"/>
                </a:solidFill>
              </a:rPr>
              <a:t>DESPUÉS DEL PARTO……</a:t>
            </a:r>
            <a:endParaRPr dirty="0" sz="5400">
              <a:solidFill>
                <a:schemeClr val="bg2"/>
              </a:solidFill>
            </a:endParaRPr>
          </a:p>
        </p:txBody>
      </p:sp>
      <p:pic>
        <p:nvPicPr>
          <p:cNvPr descr="Un dibujo de una persona&#10;&#10;Descripción generada automáticamente con confianza media" id="264" name="Google Shape;26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383" y="3824618"/>
            <a:ext cx="2495934" cy="30332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>
            <a:hlinkClick action="ppaction://hlinksldjump" r:id="rId7"/>
          </p:cNvPr>
          <p:cNvSpPr txBox="1"/>
          <p:nvPr/>
        </p:nvSpPr>
        <p:spPr>
          <a:xfrm>
            <a:off x="10182385" y="5964578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8355990" y="1552855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>
            <a:hlinkClick action="ppaction://hlinksldjump" r:id="rId8"/>
          </p:cNvPr>
          <p:cNvSpPr txBox="1"/>
          <p:nvPr/>
        </p:nvSpPr>
        <p:spPr>
          <a:xfrm>
            <a:off x="8355990" y="150108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por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adopción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acogimiento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preadoptivo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permanente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7;p10">
            <a:hlinkClick action="ppaction://hlinksldjump" r:id="rId9"/>
            <a:extLst>
              <a:ext uri="{FF2B5EF4-FFF2-40B4-BE49-F238E27FC236}">
                <a16:creationId xmlns:a16="http://schemas.microsoft.com/office/drawing/2014/main" xmlns="" id="{313F11E1-166C-4138-BEA7-A3DDE02F1351}"/>
              </a:ext>
            </a:extLst>
          </p:cNvPr>
          <p:cNvSpPr txBox="1"/>
          <p:nvPr/>
        </p:nvSpPr>
        <p:spPr>
          <a:xfrm>
            <a:off x="4799324" y="156290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de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lactancia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1226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3"/>
          <p:cNvSpPr txBox="1">
            <a:spLocks noGrp="1"/>
          </p:cNvSpPr>
          <p:nvPr>
            <p:ph type="title"/>
          </p:nvPr>
        </p:nvSpPr>
        <p:spPr>
          <a:xfrm>
            <a:off x="1417418" y="792699"/>
            <a:ext cx="8911687" cy="74749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lang="en-US" sz="2800"/>
              <a:t>PERMISO DE LACTANCIA</a:t>
            </a:r>
            <a:endParaRPr/>
          </a:p>
        </p:txBody>
      </p:sp>
      <p:sp>
        <p:nvSpPr>
          <p:cNvPr id="432" name="Google Shape;432;p23"/>
          <p:cNvSpPr txBox="1">
            <a:spLocks noGrp="1"/>
          </p:cNvSpPr>
          <p:nvPr>
            <p:ph idx="1" type="body"/>
          </p:nvPr>
        </p:nvSpPr>
        <p:spPr>
          <a:xfrm>
            <a:off x="1049169" y="1540189"/>
            <a:ext cx="10503179" cy="480909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-228600" lvl="0" marL="228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lactancia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configura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derecho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ausencia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puesto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hora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diaria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hasta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menor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o el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menor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cumplan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doce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meses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(se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incluye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en el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cómputo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día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nacimiento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). </a:t>
            </a:r>
            <a:endParaRPr dirty="0" sz="1800">
              <a:latin typeface="Arial"/>
              <a:ea typeface="Arial"/>
              <a:cs typeface="Arial"/>
              <a:sym typeface="Arial"/>
            </a:endParaRPr>
          </a:p>
          <a:p>
            <a:pPr algn="l" indent="-2286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</a:pP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hora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diaria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acumularse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en un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único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permiso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mtClean="0" sz="1800">
                <a:latin typeface="Arial"/>
                <a:ea typeface="Arial"/>
                <a:cs typeface="Arial"/>
                <a:sym typeface="Arial"/>
              </a:rPr>
              <a:t>debe</a:t>
            </a:r>
            <a:r>
              <a:rPr dirty="0" lang="en-US" smtClean="0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mtClean="0" sz="1800">
                <a:latin typeface="Arial"/>
                <a:ea typeface="Arial"/>
                <a:cs typeface="Arial"/>
                <a:sym typeface="Arial"/>
              </a:rPr>
              <a:t>disfrutarse</a:t>
            </a:r>
            <a:r>
              <a:rPr dirty="0" lang="en-US" smtClean="0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lang="es-ES" smtClean="0" sz="1800">
                <a:latin typeface="Arial"/>
                <a:ea typeface="Arial"/>
                <a:cs typeface="Arial"/>
                <a:sym typeface="Arial"/>
              </a:rPr>
              <a:t>inmediatamente después de la finalización del permiso de maternidad y en su caso las vacaciones no disfrutadas.</a:t>
            </a:r>
            <a:endParaRPr dirty="0" sz="1800">
              <a:latin typeface="Arial"/>
              <a:ea typeface="Arial"/>
              <a:cs typeface="Arial"/>
              <a:sym typeface="Arial"/>
            </a:endParaRPr>
          </a:p>
          <a:p>
            <a:pPr algn="l" indent="-2286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acumulación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lactancia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calcula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contando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días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hábiles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desde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nacimiento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hasta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hijo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hija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cumple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año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(no hay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contar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sábados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ni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domingos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ni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festivos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vacaciones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agosto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)  y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dividiendo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entre 7,5. Si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tienes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vacante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curso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, el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mismo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eres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funcionaria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/o de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carrera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. </a:t>
            </a:r>
            <a:endParaRPr dirty="0" sz="1800">
              <a:latin typeface="Arial"/>
              <a:ea typeface="Arial"/>
              <a:cs typeface="Arial"/>
              <a:sym typeface="Arial"/>
            </a:endParaRPr>
          </a:p>
          <a:p>
            <a:pPr algn="l" indent="-2286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Si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cubres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sustitución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dirty="0" err="1" lang="en-US" smtClean="0" sz="1800">
                <a:latin typeface="Arial"/>
                <a:ea typeface="Arial"/>
                <a:cs typeface="Arial"/>
                <a:sym typeface="Arial"/>
              </a:rPr>
              <a:t>puedes</a:t>
            </a:r>
            <a:r>
              <a:rPr dirty="0" lang="en-US" smtClean="0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mtClean="0" sz="1800">
                <a:latin typeface="Arial"/>
                <a:ea typeface="Arial"/>
                <a:cs typeface="Arial"/>
                <a:sym typeface="Arial"/>
              </a:rPr>
              <a:t>pedir</a:t>
            </a:r>
            <a:r>
              <a:rPr dirty="0" lang="en-US" smtClean="0" sz="180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acumulación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lactancia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.</a:t>
            </a:r>
            <a:endParaRPr dirty="0" sz="1800">
              <a:latin typeface="Arial"/>
              <a:ea typeface="Arial"/>
              <a:cs typeface="Arial"/>
              <a:sym typeface="Arial"/>
            </a:endParaRPr>
          </a:p>
          <a:p>
            <a:pPr algn="l" indent="-2286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</a:pPr>
            <a:r>
              <a:rPr b="1" dirty="0" err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Ojo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. Si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pides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permiso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acumulado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después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pides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excedencia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te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pedirán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devuelvas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días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te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corresponden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haberlos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trabajado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Sólo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cuenta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hora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diaria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días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lang="en-US" sz="1800">
                <a:latin typeface="Arial"/>
                <a:ea typeface="Arial"/>
                <a:cs typeface="Arial"/>
                <a:sym typeface="Arial"/>
              </a:rPr>
              <a:t>efectivo</a:t>
            </a:r>
            <a:r>
              <a:rPr dirty="0" lang="en-US" sz="1800">
                <a:latin typeface="Arial"/>
                <a:ea typeface="Arial"/>
                <a:cs typeface="Arial"/>
                <a:sym typeface="Arial"/>
              </a:rPr>
              <a:t>.</a:t>
            </a:r>
            <a:endParaRPr dirty="0" sz="1800">
              <a:latin typeface="Arial"/>
              <a:ea typeface="Arial"/>
              <a:cs typeface="Arial"/>
              <a:sym typeface="Arial"/>
            </a:endParaRPr>
          </a:p>
          <a:p>
            <a:pPr algn="l" indent="-2286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</a:pPr>
            <a:r>
              <a:rPr dirty="0" lang="en-US" smtClean="0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RH03</a:t>
            </a:r>
            <a:endParaRPr dirty="0"/>
          </a:p>
          <a:p>
            <a:pPr algn="l" indent="-1016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6;p10">
            <a:extLst>
              <a:ext uri="{FF2B5EF4-FFF2-40B4-BE49-F238E27FC236}">
                <a16:creationId xmlns:a16="http://schemas.microsoft.com/office/drawing/2014/main" xmlns="" id="{DDAB24C1-441C-4BA1-9067-35E0F99DE424}"/>
              </a:ext>
            </a:extLst>
          </p:cNvPr>
          <p:cNvSpPr/>
          <p:nvPr/>
        </p:nvSpPr>
        <p:spPr>
          <a:xfrm>
            <a:off x="7129292" y="3907421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10"/>
          <p:cNvGrpSpPr/>
          <p:nvPr/>
        </p:nvGrpSpPr>
        <p:grpSpPr>
          <a:xfrm>
            <a:off x="1120532" y="1549857"/>
            <a:ext cx="9346560" cy="4428698"/>
            <a:chOff x="331705" y="14505"/>
            <a:chExt cx="9056514" cy="4295783"/>
          </a:xfrm>
        </p:grpSpPr>
        <p:sp>
          <p:nvSpPr>
            <p:cNvPr id="257" name="Google Shape;257;p10"/>
            <p:cNvSpPr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>
              <a:hlinkClick action="ppaction://hlinksldjump" r:id="rId3"/>
            </p:cNvPr>
            <p:cNvSpPr txBox="1"/>
            <p:nvPr/>
          </p:nvSpPr>
          <p:spPr>
            <a:xfrm>
              <a:off x="331705" y="14505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3848700" y="35964"/>
              <a:ext cx="3337760" cy="2002656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>
              <a:hlinkClick action="ppaction://hlinksldjump" r:id="rId4"/>
            </p:cNvPr>
            <p:cNvSpPr txBox="1"/>
            <p:nvPr/>
          </p:nvSpPr>
          <p:spPr>
            <a:xfrm>
              <a:off x="6050459" y="2307632"/>
              <a:ext cx="3337760" cy="20026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nacimiento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prematuros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/as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300024" y="2278633"/>
              <a:ext cx="3337800" cy="2002800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>
              <a:hlinkClick action="ppaction://hlinksldjump" r:id="rId5"/>
            </p:cNvPr>
            <p:cNvSpPr txBox="1"/>
            <p:nvPr/>
          </p:nvSpPr>
          <p:spPr>
            <a:xfrm>
              <a:off x="2300024" y="2227314"/>
              <a:ext cx="3337800" cy="20028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6200" lIns="76200" rIns="76200" spcFirstLastPara="1" tIns="762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ndara"/>
                <a:buNone/>
              </a:pP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dirty="0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dirty="0" err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paternidad</a:t>
              </a:r>
              <a:endParaRPr b="0" cap="none" dirty="0" i="0" strike="noStrike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949883" y="413723"/>
            <a:ext cx="68450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ndara"/>
              <a:buNone/>
            </a:pPr>
            <a:r>
              <a:rPr dirty="0" lang="en-US" sz="3600">
                <a:solidFill>
                  <a:schemeClr val="bg2"/>
                </a:solidFill>
              </a:rPr>
              <a:t>DESPUÉS DEL PARTO……</a:t>
            </a:r>
            <a:endParaRPr dirty="0" sz="5400">
              <a:solidFill>
                <a:schemeClr val="bg2"/>
              </a:solidFill>
            </a:endParaRPr>
          </a:p>
        </p:txBody>
      </p:sp>
      <p:pic>
        <p:nvPicPr>
          <p:cNvPr descr="Un dibujo de una persona&#10;&#10;Descripción generada automáticamente con confianza media" id="264" name="Google Shape;26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383" y="3824618"/>
            <a:ext cx="2495934" cy="30332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>
            <a:hlinkClick action="ppaction://hlinksldjump" r:id="rId7"/>
          </p:cNvPr>
          <p:cNvSpPr txBox="1"/>
          <p:nvPr/>
        </p:nvSpPr>
        <p:spPr>
          <a:xfrm>
            <a:off x="10182385" y="5964578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8355990" y="1552855"/>
            <a:ext cx="3337800" cy="2002800"/>
          </a:xfrm>
          <a:prstGeom prst="rect">
            <a:avLst/>
          </a:prstGeom>
          <a:gradFill>
            <a:gsLst>
              <a:gs pos="0">
                <a:srgbClr val="7182A4"/>
              </a:gs>
              <a:gs pos="50000">
                <a:srgbClr val="57729D"/>
              </a:gs>
              <a:gs pos="100000">
                <a:srgbClr val="4B638C"/>
              </a:gs>
            </a:gsLst>
            <a:lin ang="5400012" scaled="0"/>
          </a:gradFill>
          <a:ln>
            <a:noFill/>
          </a:ln>
          <a:effectLst>
            <a:outerShdw algn="ctr" blurRad="38100" dir="5400000" dist="25400" rotWithShape="0">
              <a:srgbClr val="000000">
                <a:alpha val="24705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>
            <a:hlinkClick action="ppaction://hlinksldjump" r:id="rId8"/>
          </p:cNvPr>
          <p:cNvSpPr txBox="1"/>
          <p:nvPr/>
        </p:nvSpPr>
        <p:spPr>
          <a:xfrm>
            <a:off x="8355990" y="150108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por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adopción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acogimiento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preadoptivo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permanente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7;p10">
            <a:hlinkClick action="ppaction://hlinksldjump" r:id="rId9"/>
            <a:extLst>
              <a:ext uri="{FF2B5EF4-FFF2-40B4-BE49-F238E27FC236}">
                <a16:creationId xmlns:a16="http://schemas.microsoft.com/office/drawing/2014/main" xmlns="" id="{313F11E1-166C-4138-BEA7-A3DDE02F1351}"/>
              </a:ext>
            </a:extLst>
          </p:cNvPr>
          <p:cNvSpPr txBox="1"/>
          <p:nvPr/>
        </p:nvSpPr>
        <p:spPr>
          <a:xfrm>
            <a:off x="4799324" y="1562908"/>
            <a:ext cx="3337800" cy="2002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76200" lIns="76200" rIns="76200" spcFirstLastPara="1" tIns="76200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Permiso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de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lactancia</a:t>
            </a:r>
            <a:endParaRPr b="0" cap="none" dirty="0" i="0" strike="noStrike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999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17;p22">
            <a:extLst>
              <a:ext uri="{FF2B5EF4-FFF2-40B4-BE49-F238E27FC236}">
                <a16:creationId xmlns:a16="http://schemas.microsoft.com/office/drawing/2014/main" xmlns="" id="{13A76FD2-5B14-421B-9F5E-DFEAA74B24D3}"/>
              </a:ext>
            </a:extLst>
          </p:cNvPr>
          <p:cNvSpPr/>
          <p:nvPr/>
        </p:nvSpPr>
        <p:spPr>
          <a:xfrm>
            <a:off x="6350832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7;p22">
            <a:extLst>
              <a:ext uri="{FF2B5EF4-FFF2-40B4-BE49-F238E27FC236}">
                <a16:creationId xmlns:a16="http://schemas.microsoft.com/office/drawing/2014/main" xmlns="" id="{101695D2-C255-4AEF-BD8C-175734A0D529}"/>
              </a:ext>
            </a:extLst>
          </p:cNvPr>
          <p:cNvSpPr/>
          <p:nvPr/>
        </p:nvSpPr>
        <p:spPr>
          <a:xfrm>
            <a:off x="3376479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2"/>
          <p:cNvSpPr txBox="1">
            <a:spLocks noGrp="1"/>
          </p:cNvSpPr>
          <p:nvPr>
            <p:ph type="title"/>
          </p:nvPr>
        </p:nvSpPr>
        <p:spPr>
          <a:xfrm>
            <a:off x="2370887" y="326013"/>
            <a:ext cx="6845092" cy="5975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dirty="0" lang="en-US" sz="3600"/>
              <a:t>CONCILIACIÓN FAMILIAR</a:t>
            </a:r>
            <a:endParaRPr dirty="0" sz="3600"/>
          </a:p>
        </p:txBody>
      </p:sp>
      <p:grpSp>
        <p:nvGrpSpPr>
          <p:cNvPr id="410" name="Google Shape;410;p22"/>
          <p:cNvGrpSpPr/>
          <p:nvPr/>
        </p:nvGrpSpPr>
        <p:grpSpPr>
          <a:xfrm>
            <a:off x="2370887" y="1336768"/>
            <a:ext cx="8193770" cy="3544948"/>
            <a:chOff x="213589" y="-64223"/>
            <a:chExt cx="7943719" cy="3259754"/>
          </a:xfrm>
        </p:grpSpPr>
        <p:sp>
          <p:nvSpPr>
            <p:cNvPr id="413" name="Google Shape;413;p22"/>
            <p:cNvSpPr/>
            <p:nvPr/>
          </p:nvSpPr>
          <p:spPr>
            <a:xfrm>
              <a:off x="213589" y="-64223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2">
              <a:hlinkClick action="ppaction://hlinksldjump" r:id="rId3"/>
            </p:cNvPr>
            <p:cNvSpPr txBox="1"/>
            <p:nvPr/>
          </p:nvSpPr>
          <p:spPr>
            <a:xfrm>
              <a:off x="213589" y="3418"/>
              <a:ext cx="2455472" cy="140564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Acompañar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al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médico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2">
              <a:hlinkClick action="ppaction://hlinksldjump" r:id="rId4"/>
            </p:cNvPr>
            <p:cNvSpPr txBox="1"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domiciliarios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1358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2">
              <a:hlinkClick action="ppaction://hlinksldjump" r:id="rId5"/>
            </p:cNvPr>
            <p:cNvSpPr txBox="1"/>
            <p:nvPr/>
          </p:nvSpPr>
          <p:spPr>
            <a:xfrm>
              <a:off x="243649" y="1739581"/>
              <a:ext cx="2395352" cy="1455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Flexibilidad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horaria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>
              <a:hlinkClick action="ppaction://hlinksldjump" r:id="rId6"/>
            </p:cNvPr>
            <p:cNvSpPr txBox="1"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615628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2">
              <a:hlinkClick action="ppaction://hlinksldjump" r:id="rId7"/>
            </p:cNvPr>
            <p:cNvSpPr txBox="1"/>
            <p:nvPr/>
          </p:nvSpPr>
          <p:spPr>
            <a:xfrm>
              <a:off x="5573060" y="1722248"/>
              <a:ext cx="2584248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menor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con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enfermedad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grave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875540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2">
              <a:hlinkClick action="ppaction://hlinksldjump" r:id="rId8"/>
            </p:cNvPr>
            <p:cNvSpPr txBox="1"/>
            <p:nvPr/>
          </p:nvSpPr>
          <p:spPr>
            <a:xfrm>
              <a:off x="291460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retribuida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descr="Un grupo de figuras de palos de madera multicolores" id="425" name="Google Shape;425;p22"/>
          <p:cNvPicPr preferRelativeResize="0"/>
          <p:nvPr/>
        </p:nvPicPr>
        <p:blipFill rotWithShape="1">
          <a:blip r:embed="rId9">
            <a:alphaModFix/>
          </a:blip>
          <a:srcRect r="59"/>
          <a:stretch/>
        </p:blipFill>
        <p:spPr>
          <a:xfrm>
            <a:off x="20" y="1730"/>
            <a:ext cx="21175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2">
            <a:hlinkClick action="ppaction://hlinksldjump" r:id="rId10"/>
          </p:cNvPr>
          <p:cNvSpPr txBox="1"/>
          <p:nvPr/>
        </p:nvSpPr>
        <p:spPr>
          <a:xfrm>
            <a:off x="10564657" y="6059097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" name="Google Shape;418;p22">
            <a:hlinkClick action="ppaction://hlinksldjump" r:id="rId11"/>
            <a:extLst>
              <a:ext uri="{FF2B5EF4-FFF2-40B4-BE49-F238E27FC236}">
                <a16:creationId xmlns:a16="http://schemas.microsoft.com/office/drawing/2014/main" xmlns="" id="{ECA895FA-C422-4F6D-B24D-76E917C75CDA}"/>
              </a:ext>
            </a:extLst>
          </p:cNvPr>
          <p:cNvSpPr txBox="1"/>
          <p:nvPr/>
        </p:nvSpPr>
        <p:spPr>
          <a:xfrm>
            <a:off x="3363024" y="5110541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Hijos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hijas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discapacidad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" name="Google Shape;418;p22">
            <a:hlinkClick action="ppaction://hlinksldjump" r:id="rId12"/>
            <a:extLst>
              <a:ext uri="{FF2B5EF4-FFF2-40B4-BE49-F238E27FC236}">
                <a16:creationId xmlns:a16="http://schemas.microsoft.com/office/drawing/2014/main" xmlns="" id="{2AEC755D-9689-49BC-BAB9-3FDFCAA9A0AA}"/>
              </a:ext>
            </a:extLst>
          </p:cNvPr>
          <p:cNvSpPr txBox="1"/>
          <p:nvPr/>
        </p:nvSpPr>
        <p:spPr>
          <a:xfrm>
            <a:off x="6337377" y="5205405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Excedencia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3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5"/>
          <p:cNvSpPr txBox="1">
            <a:spLocks noGrp="1"/>
          </p:cNvSpPr>
          <p:nvPr>
            <p:ph type="title"/>
          </p:nvPr>
        </p:nvSpPr>
        <p:spPr>
          <a:xfrm>
            <a:off x="961583" y="399004"/>
            <a:ext cx="10268833" cy="60388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dirty="0" lang="en-US" sz="3200"/>
              <a:t>PERMISO PARA ACOMPAÑAR AL MÉDICO</a:t>
            </a:r>
            <a:endParaRPr dirty="0" sz="5400"/>
          </a:p>
        </p:txBody>
      </p:sp>
      <p:sp>
        <p:nvSpPr>
          <p:cNvPr id="460" name="Google Shape;460;p25"/>
          <p:cNvSpPr txBox="1">
            <a:spLocks noGrp="1"/>
          </p:cNvSpPr>
          <p:nvPr>
            <p:ph idx="1" type="body"/>
          </p:nvPr>
        </p:nvSpPr>
        <p:spPr>
          <a:xfrm>
            <a:off x="818147" y="1252427"/>
            <a:ext cx="10972800" cy="520656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 fontScale="92500" lnSpcReduction="10000"/>
          </a:bodyPr>
          <a:lstStyle/>
          <a:p>
            <a:pPr algn="just" indent="-228600" lvl="0" marL="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dirty="0" lang="en-US">
                <a:latin typeface="Calibri"/>
                <a:ea typeface="Calibri"/>
                <a:cs typeface="Calibri"/>
                <a:sym typeface="Calibri"/>
              </a:rPr>
              <a:t>Consulta </a:t>
            </a:r>
            <a:r>
              <a:rPr b="1" dirty="0" err="1" lang="en-US">
                <a:latin typeface="Calibri"/>
                <a:ea typeface="Calibri"/>
                <a:cs typeface="Calibri"/>
                <a:sym typeface="Calibri"/>
              </a:rPr>
              <a:t>médica</a:t>
            </a:r>
            <a:r>
              <a:rPr b="1" dirty="0" lang="en-US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Acudir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la jornada de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, por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requerirlo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hija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, o familiar de primer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grado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dependiente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algn="just" indent="-228600" lvl="0" marL="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disfrutará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b="1" dirty="0" err="1" lang="en-US"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b="1"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 lang="en-US">
                <a:latin typeface="Calibri"/>
                <a:ea typeface="Calibri"/>
                <a:cs typeface="Calibri"/>
                <a:sym typeface="Calibri"/>
              </a:rPr>
              <a:t>necesario</a:t>
            </a:r>
            <a:r>
              <a:rPr b="1"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dicha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asistencia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horario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asistencia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fuera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jornada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laboral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algn="just" indent="-228600" lvl="0" marL="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Se debe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acreditar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, con la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debida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justificación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expedida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por el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Servicio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correspondiente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b="1" dirty="0" err="1" lang="en-US">
                <a:latin typeface="Calibri"/>
                <a:ea typeface="Calibri"/>
                <a:cs typeface="Calibri"/>
                <a:sym typeface="Calibri"/>
              </a:rPr>
              <a:t>asistencia</a:t>
            </a:r>
            <a:r>
              <a:rPr b="1" dirty="0" lang="en-US">
                <a:latin typeface="Calibri"/>
                <a:ea typeface="Calibri"/>
                <a:cs typeface="Calibri"/>
                <a:sym typeface="Calibri"/>
              </a:rPr>
              <a:t> a consulta y la </a:t>
            </a:r>
            <a:r>
              <a:rPr b="1" dirty="0" err="1" lang="en-US">
                <a:latin typeface="Calibri"/>
                <a:ea typeface="Calibri"/>
                <a:cs typeface="Calibri"/>
                <a:sym typeface="Calibri"/>
              </a:rPr>
              <a:t>inexistencia</a:t>
            </a:r>
            <a:r>
              <a:rPr b="1" dirty="0" lang="en-US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b="1" dirty="0" err="1" lang="en-US">
                <a:latin typeface="Calibri"/>
                <a:ea typeface="Calibri"/>
                <a:cs typeface="Calibri"/>
                <a:sym typeface="Calibri"/>
              </a:rPr>
              <a:t>horario</a:t>
            </a:r>
            <a:r>
              <a:rPr b="1" dirty="0" lang="en-US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b="1" dirty="0" err="1" lang="en-US">
                <a:latin typeface="Calibri"/>
                <a:ea typeface="Calibri"/>
                <a:cs typeface="Calibri"/>
                <a:sym typeface="Calibri"/>
              </a:rPr>
              <a:t>asistencia</a:t>
            </a:r>
            <a:r>
              <a:rPr b="1"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 lang="en-US">
                <a:latin typeface="Calibri"/>
                <a:ea typeface="Calibri"/>
                <a:cs typeface="Calibri"/>
                <a:sym typeface="Calibri"/>
              </a:rPr>
              <a:t>fuera</a:t>
            </a:r>
            <a:r>
              <a:rPr b="1" dirty="0" lang="en-US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b="1" dirty="0" err="1" lang="en-US">
                <a:latin typeface="Calibri"/>
                <a:ea typeface="Calibri"/>
                <a:cs typeface="Calibri"/>
                <a:sym typeface="Calibri"/>
              </a:rPr>
              <a:t>correspondiente</a:t>
            </a:r>
            <a:r>
              <a:rPr b="1" dirty="0" lang="en-US">
                <a:latin typeface="Calibri"/>
                <a:ea typeface="Calibri"/>
                <a:cs typeface="Calibri"/>
                <a:sym typeface="Calibri"/>
              </a:rPr>
              <a:t> a la jornada de </a:t>
            </a:r>
            <a:r>
              <a:rPr b="1" dirty="0" err="1" lang="en-US"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plazo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 los 10 días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hábiles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finalización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permiso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que sea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, por no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tratarse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 una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urgencia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funcionario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funcionaria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deberá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avisar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suficiente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antelación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centro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asistencia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a la consulta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médica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algn="just" indent="-228600" lvl="0" marL="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Si ambos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progenitores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fueran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funcionarios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servicio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Administración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Comunidad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Autónoma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 Cantabria,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uno de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podrá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ejercitar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 lang="en-US"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dirty="0" lang="en-US">
                <a:latin typeface="Calibri"/>
                <a:ea typeface="Calibri"/>
                <a:cs typeface="Calibri"/>
                <a:sym typeface="Calibri"/>
              </a:rPr>
              <a:t> derecho. </a:t>
            </a:r>
          </a:p>
          <a:p>
            <a:pPr algn="just" indent="0" marL="0">
              <a:lnSpc>
                <a:spcPct val="150000"/>
              </a:lnSpc>
              <a:spcBef>
                <a:spcPts val="1500"/>
              </a:spcBef>
              <a:buSzPct val="100000"/>
              <a:buNone/>
            </a:pPr>
            <a:r>
              <a:rPr b="1" dirty="0" lang="es-E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3"/>
              </a:rPr>
              <a:t>     RH04</a:t>
            </a:r>
            <a:r>
              <a:rPr b="1" dirty="0" lang="es-ES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dirty="0" lang="es-ES">
                <a:latin typeface="Calibri"/>
                <a:ea typeface="Calibri"/>
                <a:cs typeface="Calibri"/>
                <a:sym typeface="Calibri"/>
              </a:rPr>
              <a:t>Se puede realizar en YEDRA. Se dirige a la dirección del centro.</a:t>
            </a:r>
          </a:p>
          <a:p>
            <a:pPr algn="just" indent="0" lvl="0" marL="0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algn="l" indent="-134620" lvl="0" marL="228600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17;p22">
            <a:extLst>
              <a:ext uri="{FF2B5EF4-FFF2-40B4-BE49-F238E27FC236}">
                <a16:creationId xmlns:a16="http://schemas.microsoft.com/office/drawing/2014/main" xmlns="" id="{13A76FD2-5B14-421B-9F5E-DFEAA74B24D3}"/>
              </a:ext>
            </a:extLst>
          </p:cNvPr>
          <p:cNvSpPr/>
          <p:nvPr/>
        </p:nvSpPr>
        <p:spPr>
          <a:xfrm>
            <a:off x="6350832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7;p22">
            <a:extLst>
              <a:ext uri="{FF2B5EF4-FFF2-40B4-BE49-F238E27FC236}">
                <a16:creationId xmlns:a16="http://schemas.microsoft.com/office/drawing/2014/main" xmlns="" id="{101695D2-C255-4AEF-BD8C-175734A0D529}"/>
              </a:ext>
            </a:extLst>
          </p:cNvPr>
          <p:cNvSpPr/>
          <p:nvPr/>
        </p:nvSpPr>
        <p:spPr>
          <a:xfrm>
            <a:off x="3376479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2"/>
          <p:cNvSpPr txBox="1">
            <a:spLocks noGrp="1"/>
          </p:cNvSpPr>
          <p:nvPr>
            <p:ph type="title"/>
          </p:nvPr>
        </p:nvSpPr>
        <p:spPr>
          <a:xfrm>
            <a:off x="2370887" y="326013"/>
            <a:ext cx="6845092" cy="5975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dirty="0" lang="en-US" sz="3600"/>
              <a:t>CONCILIACIÓN FAMILIAR</a:t>
            </a:r>
            <a:endParaRPr dirty="0" sz="3600"/>
          </a:p>
        </p:txBody>
      </p:sp>
      <p:grpSp>
        <p:nvGrpSpPr>
          <p:cNvPr id="410" name="Google Shape;410;p22"/>
          <p:cNvGrpSpPr/>
          <p:nvPr/>
        </p:nvGrpSpPr>
        <p:grpSpPr>
          <a:xfrm>
            <a:off x="2370887" y="1336768"/>
            <a:ext cx="8193770" cy="3544948"/>
            <a:chOff x="213589" y="-64223"/>
            <a:chExt cx="7943719" cy="3259754"/>
          </a:xfrm>
        </p:grpSpPr>
        <p:sp>
          <p:nvSpPr>
            <p:cNvPr id="413" name="Google Shape;413;p22"/>
            <p:cNvSpPr/>
            <p:nvPr/>
          </p:nvSpPr>
          <p:spPr>
            <a:xfrm>
              <a:off x="213589" y="-64223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2">
              <a:hlinkClick action="ppaction://hlinksldjump" r:id="rId3"/>
            </p:cNvPr>
            <p:cNvSpPr txBox="1"/>
            <p:nvPr/>
          </p:nvSpPr>
          <p:spPr>
            <a:xfrm>
              <a:off x="213589" y="3418"/>
              <a:ext cx="2455472" cy="140564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Acompañar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al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médico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2">
              <a:hlinkClick action="ppaction://hlinksldjump" r:id="rId4"/>
            </p:cNvPr>
            <p:cNvSpPr txBox="1"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domiciliarios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1358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2">
              <a:hlinkClick action="ppaction://hlinksldjump" r:id="rId5"/>
            </p:cNvPr>
            <p:cNvSpPr txBox="1"/>
            <p:nvPr/>
          </p:nvSpPr>
          <p:spPr>
            <a:xfrm>
              <a:off x="243649" y="1739581"/>
              <a:ext cx="2395352" cy="1455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Flexibilidad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horaria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>
              <a:hlinkClick action="ppaction://hlinksldjump" r:id="rId6"/>
            </p:cNvPr>
            <p:cNvSpPr txBox="1"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615628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2">
              <a:hlinkClick action="ppaction://hlinksldjump" r:id="rId7"/>
            </p:cNvPr>
            <p:cNvSpPr txBox="1"/>
            <p:nvPr/>
          </p:nvSpPr>
          <p:spPr>
            <a:xfrm>
              <a:off x="5573060" y="1722248"/>
              <a:ext cx="2584248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menor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con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enfermedad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grave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875540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2">
              <a:hlinkClick action="ppaction://hlinksldjump" r:id="rId8"/>
            </p:cNvPr>
            <p:cNvSpPr txBox="1"/>
            <p:nvPr/>
          </p:nvSpPr>
          <p:spPr>
            <a:xfrm>
              <a:off x="291460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retribuida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descr="Un grupo de figuras de palos de madera multicolores" id="425" name="Google Shape;425;p22"/>
          <p:cNvPicPr preferRelativeResize="0"/>
          <p:nvPr/>
        </p:nvPicPr>
        <p:blipFill rotWithShape="1">
          <a:blip r:embed="rId9">
            <a:alphaModFix/>
          </a:blip>
          <a:srcRect r="59"/>
          <a:stretch/>
        </p:blipFill>
        <p:spPr>
          <a:xfrm>
            <a:off x="20" y="1730"/>
            <a:ext cx="21175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2">
            <a:hlinkClick action="ppaction://hlinksldjump" r:id="rId10"/>
          </p:cNvPr>
          <p:cNvSpPr txBox="1"/>
          <p:nvPr/>
        </p:nvSpPr>
        <p:spPr>
          <a:xfrm>
            <a:off x="10564657" y="6059097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" name="Google Shape;418;p22">
            <a:hlinkClick action="ppaction://hlinksldjump" r:id="rId11"/>
            <a:extLst>
              <a:ext uri="{FF2B5EF4-FFF2-40B4-BE49-F238E27FC236}">
                <a16:creationId xmlns:a16="http://schemas.microsoft.com/office/drawing/2014/main" xmlns="" id="{ECA895FA-C422-4F6D-B24D-76E917C75CDA}"/>
              </a:ext>
            </a:extLst>
          </p:cNvPr>
          <p:cNvSpPr txBox="1"/>
          <p:nvPr/>
        </p:nvSpPr>
        <p:spPr>
          <a:xfrm>
            <a:off x="3363024" y="5110541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Hijos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hijas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discapacidad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" name="Google Shape;418;p22">
            <a:hlinkClick action="ppaction://hlinksldjump" r:id="rId12"/>
            <a:extLst>
              <a:ext uri="{FF2B5EF4-FFF2-40B4-BE49-F238E27FC236}">
                <a16:creationId xmlns:a16="http://schemas.microsoft.com/office/drawing/2014/main" xmlns="" id="{2AEC755D-9689-49BC-BAB9-3FDFCAA9A0AA}"/>
              </a:ext>
            </a:extLst>
          </p:cNvPr>
          <p:cNvSpPr txBox="1"/>
          <p:nvPr/>
        </p:nvSpPr>
        <p:spPr>
          <a:xfrm>
            <a:off x="6337377" y="5205405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Excedencia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3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4204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7"/>
          <p:cNvSpPr txBox="1">
            <a:spLocks noGrp="1"/>
          </p:cNvSpPr>
          <p:nvPr>
            <p:ph type="title"/>
          </p:nvPr>
        </p:nvSpPr>
        <p:spPr>
          <a:xfrm>
            <a:off x="986589" y="608478"/>
            <a:ext cx="8911687" cy="67530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 fontScale="90000"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dirty="0" lang="en-US" sz="3200"/>
              <a:t>CUIDADOS DOMICILIARIOS A HIJOS/AS ENFERMOS/AS</a:t>
            </a:r>
            <a:endParaRPr dirty="0" sz="5400"/>
          </a:p>
        </p:txBody>
      </p:sp>
      <p:sp>
        <p:nvSpPr>
          <p:cNvPr id="488" name="Google Shape;488;p27"/>
          <p:cNvSpPr txBox="1">
            <a:spLocks noGrp="1"/>
          </p:cNvSpPr>
          <p:nvPr>
            <p:ph idx="1" type="body"/>
          </p:nvPr>
        </p:nvSpPr>
        <p:spPr>
          <a:xfrm>
            <a:off x="986589" y="1648326"/>
            <a:ext cx="10518023" cy="426289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 lnSpcReduction="10000"/>
          </a:bodyPr>
          <a:lstStyle/>
          <a:p>
            <a:pPr algn="l" indent="-228600" lvl="0" marL="228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Permiso p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or el tiempo indispensable para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suministrar cuidados domiciliarios a los hijos o a las hijas menores enfermos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 familiar incapacitado judicialmente para el que la persona interesada haya sido nombrado tutora o tutor legal, siempre que dicha necesidad se acredite mediante informe médico. </a:t>
            </a:r>
            <a:endParaRPr/>
          </a:p>
          <a:p>
            <a:pPr algn="l" indent="-2286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En el informe médico deberá constar el periodo estimado en el que el causante precisará los cuidados de que se trate.</a:t>
            </a:r>
            <a:endParaRPr/>
          </a:p>
          <a:p>
            <a:pPr algn="l" indent="-2286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La persona solicitante deberá acreditar que el otro progenitor trabaja y en el caso de que los dos progenitores sean funcionarios, solo uno de ellos podrá disfrutar de este permiso. </a:t>
            </a:r>
            <a:endParaRPr/>
          </a:p>
          <a:p>
            <a:pPr algn="l" indent="-2286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Las personas interesadas deberán comunicar el disfrute de este permiso a la dirección del centro con la mayor antelación posible y justificarlo en el plazo de los 10 días hábiles siguientes a la finalización del permiso. </a:t>
            </a:r>
            <a:endParaRPr/>
          </a:p>
          <a:p>
            <a:pPr algn="l" indent="-2286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3"/>
              </a:rPr>
              <a:t>RH02</a:t>
            </a:r>
            <a:endParaRPr sz="20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938560" y="258050"/>
            <a:ext cx="68450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dirty="0" lang="en-US" sz="3600"/>
              <a:t>DURANTE EL EMBARAZO…</a:t>
            </a:r>
            <a:endParaRPr dirty="0" sz="5400"/>
          </a:p>
        </p:txBody>
      </p:sp>
      <p:grpSp>
        <p:nvGrpSpPr>
          <p:cNvPr id="133" name="Google Shape;133;p2"/>
          <p:cNvGrpSpPr/>
          <p:nvPr/>
        </p:nvGrpSpPr>
        <p:grpSpPr>
          <a:xfrm>
            <a:off x="1196487" y="1113352"/>
            <a:ext cx="8063957" cy="4847070"/>
            <a:chOff x="179794" y="1951"/>
            <a:chExt cx="8063957" cy="4847070"/>
          </a:xfrm>
        </p:grpSpPr>
        <p:sp>
          <p:nvSpPr>
            <p:cNvPr id="134" name="Google Shape;134;p2"/>
            <p:cNvSpPr/>
            <p:nvPr/>
          </p:nvSpPr>
          <p:spPr>
            <a:xfrm>
              <a:off x="201722" y="1951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>
              <a:hlinkClick action="ppaction://hlinksldjump" r:id="rId3"/>
            </p:cNvPr>
            <p:cNvSpPr txBox="1"/>
            <p:nvPr/>
          </p:nvSpPr>
          <p:spPr>
            <a:xfrm>
              <a:off x="179794" y="27487"/>
              <a:ext cx="3774165" cy="226449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6675" lIns="106675" rIns="106675" spcFirstLastPara="1" tIns="1066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ndara"/>
                <a:buNone/>
              </a:pP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8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riesgo</a:t>
              </a:r>
              <a:r>
                <a:rPr b="1" cap="none" dirty="0" i="0" lang="en-US" strike="noStrike" sz="28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durante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el 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embarazo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448321" y="2584522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>
              <a:hlinkClick action="ppaction://hlinksldjump" r:id="rId4"/>
            </p:cNvPr>
            <p:cNvSpPr txBox="1"/>
            <p:nvPr/>
          </p:nvSpPr>
          <p:spPr>
            <a:xfrm>
              <a:off x="4469586" y="2584522"/>
              <a:ext cx="3774165" cy="226449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6675" lIns="106675" rIns="106675" spcFirstLastPara="1" tIns="1066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ndara"/>
                <a:buNone/>
              </a:pP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Embarazo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riesgo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 indent="0" lvl="0" marL="0" marR="0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tienes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un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embarazo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riesgo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estarás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baja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médica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No hay que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hacer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trámites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especiales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1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79794" y="2536258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>
              <a:hlinkClick action="ppaction://hlinksldjump" r:id="rId5"/>
            </p:cNvPr>
            <p:cNvSpPr txBox="1"/>
            <p:nvPr/>
          </p:nvSpPr>
          <p:spPr>
            <a:xfrm>
              <a:off x="201722" y="2558986"/>
              <a:ext cx="3774165" cy="226449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para la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realización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exámenes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prenatales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,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tratamientos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con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técnicas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reproducción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asistida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, etc.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384630" y="27487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>
              <a:hlinkClick action="ppaction://hlinksldjump" r:id="rId6"/>
            </p:cNvPr>
            <p:cNvSpPr txBox="1"/>
            <p:nvPr/>
          </p:nvSpPr>
          <p:spPr>
            <a:xfrm>
              <a:off x="4384630" y="106424"/>
              <a:ext cx="3774300" cy="22644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6675" lIns="106675" rIns="106675" spcFirstLastPara="1" tIns="1066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ndara"/>
                <a:buNone/>
              </a:pP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Si</a:t>
              </a:r>
              <a:r>
                <a:rPr b="1" cap="none" dirty="0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estás</a:t>
              </a:r>
              <a:r>
                <a:rPr b="1" cap="none" dirty="0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en</a:t>
              </a:r>
              <a:r>
                <a:rPr b="1" cap="none" dirty="0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sustitucione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…..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Embarazo, Embarazada, Madre, Niño, La Educación" id="143" name="Google Shape;14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64271" y="1145264"/>
            <a:ext cx="2863954" cy="5727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">
            <a:hlinkClick action="ppaction://hlinksldjump" r:id="rId8"/>
          </p:cNvPr>
          <p:cNvSpPr txBox="1"/>
          <p:nvPr/>
        </p:nvSpPr>
        <p:spPr>
          <a:xfrm>
            <a:off x="938560" y="6124684"/>
            <a:ext cx="13326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cap="none" dirty="0" err="1" i="0" lang="en-US" strike="noStrike" sz="3200">
                <a:solidFill>
                  <a:schemeClr val="accent1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cap="none" dirty="0" i="0" strike="noStrike" sz="3200">
              <a:solidFill>
                <a:schemeClr val="accent1">
                  <a:lumMod val="50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17;p22">
            <a:extLst>
              <a:ext uri="{FF2B5EF4-FFF2-40B4-BE49-F238E27FC236}">
                <a16:creationId xmlns:a16="http://schemas.microsoft.com/office/drawing/2014/main" xmlns="" id="{13A76FD2-5B14-421B-9F5E-DFEAA74B24D3}"/>
              </a:ext>
            </a:extLst>
          </p:cNvPr>
          <p:cNvSpPr/>
          <p:nvPr/>
        </p:nvSpPr>
        <p:spPr>
          <a:xfrm>
            <a:off x="6350832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7;p22">
            <a:extLst>
              <a:ext uri="{FF2B5EF4-FFF2-40B4-BE49-F238E27FC236}">
                <a16:creationId xmlns:a16="http://schemas.microsoft.com/office/drawing/2014/main" xmlns="" id="{101695D2-C255-4AEF-BD8C-175734A0D529}"/>
              </a:ext>
            </a:extLst>
          </p:cNvPr>
          <p:cNvSpPr/>
          <p:nvPr/>
        </p:nvSpPr>
        <p:spPr>
          <a:xfrm>
            <a:off x="3376479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2"/>
          <p:cNvSpPr txBox="1">
            <a:spLocks noGrp="1"/>
          </p:cNvSpPr>
          <p:nvPr>
            <p:ph type="title"/>
          </p:nvPr>
        </p:nvSpPr>
        <p:spPr>
          <a:xfrm>
            <a:off x="2370887" y="326013"/>
            <a:ext cx="6845092" cy="5975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dirty="0" lang="en-US" sz="3600"/>
              <a:t>CONCILIACIÓN FAMILIAR</a:t>
            </a:r>
            <a:endParaRPr dirty="0" sz="3600"/>
          </a:p>
        </p:txBody>
      </p:sp>
      <p:grpSp>
        <p:nvGrpSpPr>
          <p:cNvPr id="410" name="Google Shape;410;p22"/>
          <p:cNvGrpSpPr/>
          <p:nvPr/>
        </p:nvGrpSpPr>
        <p:grpSpPr>
          <a:xfrm>
            <a:off x="2370887" y="1336768"/>
            <a:ext cx="8193770" cy="3544948"/>
            <a:chOff x="213589" y="-64223"/>
            <a:chExt cx="7943719" cy="3259754"/>
          </a:xfrm>
        </p:grpSpPr>
        <p:sp>
          <p:nvSpPr>
            <p:cNvPr id="413" name="Google Shape;413;p22"/>
            <p:cNvSpPr/>
            <p:nvPr/>
          </p:nvSpPr>
          <p:spPr>
            <a:xfrm>
              <a:off x="213589" y="-64223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2">
              <a:hlinkClick action="ppaction://hlinksldjump" r:id="rId3"/>
            </p:cNvPr>
            <p:cNvSpPr txBox="1"/>
            <p:nvPr/>
          </p:nvSpPr>
          <p:spPr>
            <a:xfrm>
              <a:off x="213589" y="3418"/>
              <a:ext cx="2455472" cy="140564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Acompañar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al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médico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2">
              <a:hlinkClick action="ppaction://hlinksldjump" r:id="rId4"/>
            </p:cNvPr>
            <p:cNvSpPr txBox="1"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domiciliarios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1358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2">
              <a:hlinkClick action="ppaction://hlinksldjump" r:id="rId5"/>
            </p:cNvPr>
            <p:cNvSpPr txBox="1"/>
            <p:nvPr/>
          </p:nvSpPr>
          <p:spPr>
            <a:xfrm>
              <a:off x="243649" y="1739581"/>
              <a:ext cx="2395352" cy="1455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Flexibilidad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horaria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>
              <a:hlinkClick action="ppaction://hlinksldjump" r:id="rId6"/>
            </p:cNvPr>
            <p:cNvSpPr txBox="1"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615628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2">
              <a:hlinkClick action="ppaction://hlinksldjump" r:id="rId7"/>
            </p:cNvPr>
            <p:cNvSpPr txBox="1"/>
            <p:nvPr/>
          </p:nvSpPr>
          <p:spPr>
            <a:xfrm>
              <a:off x="5573060" y="1722248"/>
              <a:ext cx="2584248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menor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con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enfermedad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grave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875540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2">
              <a:hlinkClick action="ppaction://hlinksldjump" r:id="rId8"/>
            </p:cNvPr>
            <p:cNvSpPr txBox="1"/>
            <p:nvPr/>
          </p:nvSpPr>
          <p:spPr>
            <a:xfrm>
              <a:off x="291460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retribuida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descr="Un grupo de figuras de palos de madera multicolores" id="425" name="Google Shape;425;p22"/>
          <p:cNvPicPr preferRelativeResize="0"/>
          <p:nvPr/>
        </p:nvPicPr>
        <p:blipFill rotWithShape="1">
          <a:blip r:embed="rId9">
            <a:alphaModFix/>
          </a:blip>
          <a:srcRect r="59"/>
          <a:stretch/>
        </p:blipFill>
        <p:spPr>
          <a:xfrm>
            <a:off x="20" y="1730"/>
            <a:ext cx="21175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2">
            <a:hlinkClick action="ppaction://hlinksldjump" r:id="rId10"/>
          </p:cNvPr>
          <p:cNvSpPr txBox="1"/>
          <p:nvPr/>
        </p:nvSpPr>
        <p:spPr>
          <a:xfrm>
            <a:off x="10564657" y="6059097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" name="Google Shape;418;p22">
            <a:hlinkClick action="ppaction://hlinksldjump" r:id="rId11"/>
            <a:extLst>
              <a:ext uri="{FF2B5EF4-FFF2-40B4-BE49-F238E27FC236}">
                <a16:creationId xmlns:a16="http://schemas.microsoft.com/office/drawing/2014/main" xmlns="" id="{ECA895FA-C422-4F6D-B24D-76E917C75CDA}"/>
              </a:ext>
            </a:extLst>
          </p:cNvPr>
          <p:cNvSpPr txBox="1"/>
          <p:nvPr/>
        </p:nvSpPr>
        <p:spPr>
          <a:xfrm>
            <a:off x="3363024" y="5110541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Hijos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hijas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discapacidad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" name="Google Shape;418;p22">
            <a:hlinkClick action="ppaction://hlinksldjump" r:id="rId12"/>
            <a:extLst>
              <a:ext uri="{FF2B5EF4-FFF2-40B4-BE49-F238E27FC236}">
                <a16:creationId xmlns:a16="http://schemas.microsoft.com/office/drawing/2014/main" xmlns="" id="{2AEC755D-9689-49BC-BAB9-3FDFCAA9A0AA}"/>
              </a:ext>
            </a:extLst>
          </p:cNvPr>
          <p:cNvSpPr txBox="1"/>
          <p:nvPr/>
        </p:nvSpPr>
        <p:spPr>
          <a:xfrm>
            <a:off x="6337377" y="5205405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Excedencia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3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76113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7"/>
          <p:cNvSpPr txBox="1">
            <a:spLocks noGrp="1"/>
          </p:cNvSpPr>
          <p:nvPr>
            <p:ph type="title"/>
          </p:nvPr>
        </p:nvSpPr>
        <p:spPr>
          <a:xfrm>
            <a:off x="986589" y="608478"/>
            <a:ext cx="8911687" cy="67530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dirty="0" lang="en-US" sz="3200"/>
              <a:t>FLEXIBILIDAD HORARIA</a:t>
            </a:r>
            <a:endParaRPr dirty="0" sz="5400"/>
          </a:p>
        </p:txBody>
      </p:sp>
      <p:sp>
        <p:nvSpPr>
          <p:cNvPr id="488" name="Google Shape;488;p27"/>
          <p:cNvSpPr txBox="1">
            <a:spLocks noGrp="1"/>
          </p:cNvSpPr>
          <p:nvPr>
            <p:ph idx="1" type="body"/>
          </p:nvPr>
        </p:nvSpPr>
        <p:spPr>
          <a:xfrm>
            <a:off x="986589" y="1482300"/>
            <a:ext cx="10518023" cy="476722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just" indent="-228600" lvl="0" marL="228600" rtl="0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SzPct val="100000"/>
              <a:buChar char="•"/>
            </a:pPr>
            <a:r>
              <a:rPr b="1" dirty="0" lang="es-ES" sz="2000">
                <a:latin typeface="Calibri"/>
                <a:ea typeface="Calibri"/>
                <a:cs typeface="Calibri"/>
                <a:sym typeface="Calibri"/>
              </a:rPr>
              <a:t>Flexibilidad horaria diaria</a:t>
            </a:r>
            <a:r>
              <a:rPr dirty="0" lang="es-ES" sz="2000">
                <a:latin typeface="Calibri"/>
                <a:ea typeface="Calibri"/>
                <a:cs typeface="Calibri"/>
                <a:sym typeface="Calibri"/>
              </a:rPr>
              <a:t> a fin de conciliar los horarios de los centros a los que acudan sus hijas, hijos o familiares de primer grado dependientes, con los horarios de los propios puestos de trabajo, siempre que las necesidades del servicio lo permitan. </a:t>
            </a:r>
          </a:p>
          <a:p>
            <a:pPr algn="just" indent="-228600" lvl="0" marL="228600" rtl="0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SzPct val="100000"/>
              <a:buChar char="•"/>
            </a:pPr>
            <a:r>
              <a:rPr dirty="0" lang="es-ES" sz="2000">
                <a:latin typeface="Calibri"/>
                <a:ea typeface="Calibri"/>
                <a:cs typeface="Calibri"/>
                <a:sym typeface="Calibri"/>
              </a:rPr>
              <a:t>A efectos de hacer compatible el disfrute de este derecho con las exigencias organizativas derivadas del derecho a la educación de los alumnos y alumnas, el citado permiso </a:t>
            </a:r>
            <a:r>
              <a:rPr b="1" dirty="0" lang="es-ES" sz="2000">
                <a:latin typeface="Calibri"/>
                <a:ea typeface="Calibri"/>
                <a:cs typeface="Calibri"/>
                <a:sym typeface="Calibri"/>
              </a:rPr>
              <a:t>deberá solicitarse el primer día hábil del mes de septiembre</a:t>
            </a:r>
            <a:r>
              <a:rPr dirty="0" lang="es-ES" sz="2000">
                <a:latin typeface="Calibri"/>
                <a:ea typeface="Calibri"/>
                <a:cs typeface="Calibri"/>
                <a:sym typeface="Calibri"/>
              </a:rPr>
              <a:t> de cada curso escolar, y su concesión se hará coincidir con el mismo. </a:t>
            </a:r>
          </a:p>
          <a:p>
            <a:pPr algn="just" indent="-228600" lvl="0" marL="228600" rtl="0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SzPct val="100000"/>
              <a:buChar char="•"/>
            </a:pPr>
            <a:r>
              <a:rPr dirty="0" lang="es-ES" sz="2000">
                <a:latin typeface="Calibri"/>
                <a:ea typeface="Calibri"/>
                <a:cs typeface="Calibri"/>
                <a:sym typeface="Calibri"/>
              </a:rPr>
              <a:t>La denegación de los permisos establecidos en este apartado deberá efectuarse motivadamente por escrito. </a:t>
            </a:r>
            <a:endParaRPr dirty="0" lang="es-ES"/>
          </a:p>
          <a:p>
            <a:pPr algn="just" indent="-228600" lvl="0" marL="228600" rtl="0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SzPct val="100000"/>
              <a:buChar char="•"/>
            </a:pPr>
            <a:r>
              <a:rPr b="1" dirty="0" lang="es-E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3"/>
              </a:rPr>
              <a:t>RH04</a:t>
            </a:r>
            <a:r>
              <a:rPr b="1" dirty="0" lang="es-ES" sz="20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dirty="0" lang="es-ES" sz="2000">
                <a:latin typeface="Calibri"/>
                <a:ea typeface="Calibri"/>
                <a:cs typeface="Calibri"/>
                <a:sym typeface="Calibri"/>
              </a:rPr>
              <a:t>Se puede realizar en YEDRA. Se dirige a la dirección del centro.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17512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17;p22">
            <a:extLst>
              <a:ext uri="{FF2B5EF4-FFF2-40B4-BE49-F238E27FC236}">
                <a16:creationId xmlns:a16="http://schemas.microsoft.com/office/drawing/2014/main" xmlns="" id="{13A76FD2-5B14-421B-9F5E-DFEAA74B24D3}"/>
              </a:ext>
            </a:extLst>
          </p:cNvPr>
          <p:cNvSpPr/>
          <p:nvPr/>
        </p:nvSpPr>
        <p:spPr>
          <a:xfrm>
            <a:off x="6350832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7;p22">
            <a:extLst>
              <a:ext uri="{FF2B5EF4-FFF2-40B4-BE49-F238E27FC236}">
                <a16:creationId xmlns:a16="http://schemas.microsoft.com/office/drawing/2014/main" xmlns="" id="{101695D2-C255-4AEF-BD8C-175734A0D529}"/>
              </a:ext>
            </a:extLst>
          </p:cNvPr>
          <p:cNvSpPr/>
          <p:nvPr/>
        </p:nvSpPr>
        <p:spPr>
          <a:xfrm>
            <a:off x="3376479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2"/>
          <p:cNvSpPr txBox="1">
            <a:spLocks noGrp="1"/>
          </p:cNvSpPr>
          <p:nvPr>
            <p:ph type="title"/>
          </p:nvPr>
        </p:nvSpPr>
        <p:spPr>
          <a:xfrm>
            <a:off x="2370887" y="326013"/>
            <a:ext cx="6845092" cy="5975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dirty="0" lang="en-US" sz="3600"/>
              <a:t>CONCILIACIÓN FAMILIAR</a:t>
            </a:r>
            <a:endParaRPr dirty="0" sz="3600"/>
          </a:p>
        </p:txBody>
      </p:sp>
      <p:grpSp>
        <p:nvGrpSpPr>
          <p:cNvPr id="410" name="Google Shape;410;p22"/>
          <p:cNvGrpSpPr/>
          <p:nvPr/>
        </p:nvGrpSpPr>
        <p:grpSpPr>
          <a:xfrm>
            <a:off x="2370887" y="1336768"/>
            <a:ext cx="8193770" cy="3544948"/>
            <a:chOff x="213589" y="-64223"/>
            <a:chExt cx="7943719" cy="3259754"/>
          </a:xfrm>
        </p:grpSpPr>
        <p:sp>
          <p:nvSpPr>
            <p:cNvPr id="413" name="Google Shape;413;p22"/>
            <p:cNvSpPr/>
            <p:nvPr/>
          </p:nvSpPr>
          <p:spPr>
            <a:xfrm>
              <a:off x="213589" y="-64223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2">
              <a:hlinkClick action="ppaction://hlinksldjump" r:id="rId3"/>
            </p:cNvPr>
            <p:cNvSpPr txBox="1"/>
            <p:nvPr/>
          </p:nvSpPr>
          <p:spPr>
            <a:xfrm>
              <a:off x="213589" y="3418"/>
              <a:ext cx="2455472" cy="140564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Acompañar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al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médico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2">
              <a:hlinkClick action="ppaction://hlinksldjump" r:id="rId4"/>
            </p:cNvPr>
            <p:cNvSpPr txBox="1"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domiciliarios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1358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2">
              <a:hlinkClick action="ppaction://hlinksldjump" r:id="rId5"/>
            </p:cNvPr>
            <p:cNvSpPr txBox="1"/>
            <p:nvPr/>
          </p:nvSpPr>
          <p:spPr>
            <a:xfrm>
              <a:off x="243649" y="1739581"/>
              <a:ext cx="2395352" cy="1455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Flexibilidad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horaria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>
              <a:hlinkClick action="ppaction://hlinksldjump" r:id="rId6"/>
            </p:cNvPr>
            <p:cNvSpPr txBox="1"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615628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2">
              <a:hlinkClick action="ppaction://hlinksldjump" r:id="rId7"/>
            </p:cNvPr>
            <p:cNvSpPr txBox="1"/>
            <p:nvPr/>
          </p:nvSpPr>
          <p:spPr>
            <a:xfrm>
              <a:off x="5573060" y="1722248"/>
              <a:ext cx="2584248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menor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con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enfermedad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grave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875540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2">
              <a:hlinkClick action="ppaction://hlinksldjump" r:id="rId8"/>
            </p:cNvPr>
            <p:cNvSpPr txBox="1"/>
            <p:nvPr/>
          </p:nvSpPr>
          <p:spPr>
            <a:xfrm>
              <a:off x="291460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retribuida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descr="Un grupo de figuras de palos de madera multicolores" id="425" name="Google Shape;425;p22"/>
          <p:cNvPicPr preferRelativeResize="0"/>
          <p:nvPr/>
        </p:nvPicPr>
        <p:blipFill rotWithShape="1">
          <a:blip r:embed="rId9">
            <a:alphaModFix/>
          </a:blip>
          <a:srcRect r="59"/>
          <a:stretch/>
        </p:blipFill>
        <p:spPr>
          <a:xfrm>
            <a:off x="20" y="1730"/>
            <a:ext cx="21175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2">
            <a:hlinkClick action="ppaction://hlinksldjump" r:id="rId10"/>
          </p:cNvPr>
          <p:cNvSpPr txBox="1"/>
          <p:nvPr/>
        </p:nvSpPr>
        <p:spPr>
          <a:xfrm>
            <a:off x="10564657" y="6059097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" name="Google Shape;418;p22">
            <a:hlinkClick action="ppaction://hlinksldjump" r:id="rId11"/>
            <a:extLst>
              <a:ext uri="{FF2B5EF4-FFF2-40B4-BE49-F238E27FC236}">
                <a16:creationId xmlns:a16="http://schemas.microsoft.com/office/drawing/2014/main" xmlns="" id="{ECA895FA-C422-4F6D-B24D-76E917C75CDA}"/>
              </a:ext>
            </a:extLst>
          </p:cNvPr>
          <p:cNvSpPr txBox="1"/>
          <p:nvPr/>
        </p:nvSpPr>
        <p:spPr>
          <a:xfrm>
            <a:off x="3363024" y="5110541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Hijos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hijas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discapacidad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" name="Google Shape;418;p22">
            <a:hlinkClick action="ppaction://hlinksldjump" r:id="rId12"/>
            <a:extLst>
              <a:ext uri="{FF2B5EF4-FFF2-40B4-BE49-F238E27FC236}">
                <a16:creationId xmlns:a16="http://schemas.microsoft.com/office/drawing/2014/main" xmlns="" id="{2AEC755D-9689-49BC-BAB9-3FDFCAA9A0AA}"/>
              </a:ext>
            </a:extLst>
          </p:cNvPr>
          <p:cNvSpPr txBox="1"/>
          <p:nvPr/>
        </p:nvSpPr>
        <p:spPr>
          <a:xfrm>
            <a:off x="6337377" y="5205405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Excedencia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3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6703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9"/>
          <p:cNvSpPr txBox="1">
            <a:spLocks noGrp="1"/>
          </p:cNvSpPr>
          <p:nvPr>
            <p:ph type="title"/>
          </p:nvPr>
        </p:nvSpPr>
        <p:spPr>
          <a:xfrm>
            <a:off x="932234" y="443518"/>
            <a:ext cx="9509624" cy="56701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dirty="0" lang="en-US" sz="3200"/>
              <a:t>EXCEDENCIAS</a:t>
            </a:r>
            <a:endParaRPr dirty="0" sz="5400"/>
          </a:p>
        </p:txBody>
      </p:sp>
      <p:sp>
        <p:nvSpPr>
          <p:cNvPr id="516" name="Google Shape;516;p29"/>
          <p:cNvSpPr txBox="1">
            <a:spLocks noGrp="1"/>
          </p:cNvSpPr>
          <p:nvPr>
            <p:ph idx="1" type="body"/>
          </p:nvPr>
        </p:nvSpPr>
        <p:spPr>
          <a:xfrm>
            <a:off x="698314" y="1136014"/>
            <a:ext cx="11001528" cy="561874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-342900" lvl="1" marL="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dirty="0" lang="en-US" sz="2000">
                <a:solidFill>
                  <a:schemeClr val="bg2"/>
                </a:solidFill>
              </a:rPr>
              <a:t> </a:t>
            </a:r>
            <a:r>
              <a:rPr b="1" dirty="0" err="1" lang="en-US" sz="2000">
                <a:solidFill>
                  <a:schemeClr val="bg2"/>
                </a:solidFill>
              </a:rPr>
              <a:t>Excedencia</a:t>
            </a:r>
            <a:r>
              <a:rPr dirty="0" lang="en-US" sz="2000">
                <a:solidFill>
                  <a:schemeClr val="bg2"/>
                </a:solidFill>
              </a:rPr>
              <a:t> </a:t>
            </a:r>
            <a:r>
              <a:rPr b="1" dirty="0" lang="en-US" sz="2000">
                <a:solidFill>
                  <a:schemeClr val="bg2"/>
                </a:solidFill>
              </a:rPr>
              <a:t>para </a:t>
            </a:r>
            <a:r>
              <a:rPr b="1" dirty="0" err="1" lang="en-US" sz="2000">
                <a:solidFill>
                  <a:schemeClr val="bg2"/>
                </a:solidFill>
              </a:rPr>
              <a:t>atender</a:t>
            </a:r>
            <a:r>
              <a:rPr b="1" dirty="0" lang="en-US" sz="2000">
                <a:solidFill>
                  <a:schemeClr val="bg2"/>
                </a:solidFill>
              </a:rPr>
              <a:t> al </a:t>
            </a:r>
            <a:r>
              <a:rPr b="1" dirty="0" err="1" lang="en-US" sz="2000">
                <a:solidFill>
                  <a:schemeClr val="bg2"/>
                </a:solidFill>
              </a:rPr>
              <a:t>cuidado</a:t>
            </a:r>
            <a:r>
              <a:rPr b="1" dirty="0" lang="en-US" sz="2000">
                <a:solidFill>
                  <a:schemeClr val="bg2"/>
                </a:solidFill>
              </a:rPr>
              <a:t> de </a:t>
            </a:r>
            <a:r>
              <a:rPr b="1" dirty="0" err="1" lang="en-US" sz="2000">
                <a:solidFill>
                  <a:schemeClr val="bg2"/>
                </a:solidFill>
              </a:rPr>
              <a:t>cada</a:t>
            </a:r>
            <a:r>
              <a:rPr b="1" dirty="0" lang="en-US" sz="2000">
                <a:solidFill>
                  <a:schemeClr val="bg2"/>
                </a:solidFill>
              </a:rPr>
              <a:t> </a:t>
            </a:r>
            <a:r>
              <a:rPr b="1" dirty="0" err="1" lang="en-US" sz="2000">
                <a:solidFill>
                  <a:schemeClr val="bg2"/>
                </a:solidFill>
              </a:rPr>
              <a:t>hijo</a:t>
            </a:r>
            <a:r>
              <a:rPr b="1" dirty="0" lang="en-US" sz="2000">
                <a:solidFill>
                  <a:schemeClr val="bg2"/>
                </a:solidFill>
              </a:rPr>
              <a:t> no </a:t>
            </a:r>
            <a:r>
              <a:rPr b="1" dirty="0" err="1" lang="en-US" sz="2000">
                <a:solidFill>
                  <a:schemeClr val="bg2"/>
                </a:solidFill>
              </a:rPr>
              <a:t>retribuida</a:t>
            </a:r>
            <a:endParaRPr dirty="0" sz="2000">
              <a:solidFill>
                <a:schemeClr val="bg2"/>
              </a:solidFill>
            </a:endParaRPr>
          </a:p>
          <a:p>
            <a:pPr algn="l" indent="-228600" lvl="1" marL="6858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</a:pPr>
            <a:r>
              <a:rPr dirty="0" lang="en-US" sz="1800"/>
              <a:t>Por </a:t>
            </a:r>
            <a:r>
              <a:rPr dirty="0" err="1" lang="en-US" sz="1800"/>
              <a:t>nacimiento</a:t>
            </a:r>
            <a:r>
              <a:rPr dirty="0" lang="en-US" sz="1800"/>
              <a:t> </a:t>
            </a:r>
            <a:r>
              <a:rPr dirty="0" err="1" lang="en-US" sz="1800"/>
              <a:t>como</a:t>
            </a:r>
            <a:r>
              <a:rPr dirty="0" lang="en-US" sz="1800"/>
              <a:t> por </a:t>
            </a:r>
            <a:r>
              <a:rPr dirty="0" err="1" lang="en-US" sz="1800"/>
              <a:t>adopción</a:t>
            </a:r>
            <a:r>
              <a:rPr dirty="0" lang="en-US" sz="1800"/>
              <a:t>, </a:t>
            </a:r>
            <a:r>
              <a:rPr dirty="0" err="1" lang="en-US" sz="1800"/>
              <a:t>acogimiento</a:t>
            </a:r>
            <a:r>
              <a:rPr dirty="0" lang="en-US" sz="1800"/>
              <a:t> </a:t>
            </a:r>
            <a:r>
              <a:rPr dirty="0" err="1" lang="en-US" sz="1800"/>
              <a:t>preadoptivo</a:t>
            </a:r>
            <a:r>
              <a:rPr dirty="0" lang="en-US" sz="1800"/>
              <a:t> o </a:t>
            </a:r>
            <a:r>
              <a:rPr dirty="0" err="1" lang="en-US" sz="1800"/>
              <a:t>permanente</a:t>
            </a:r>
            <a:r>
              <a:rPr dirty="0" lang="en-US" sz="1800"/>
              <a:t> o para </a:t>
            </a:r>
            <a:r>
              <a:rPr dirty="0" err="1" lang="en-US" sz="1800"/>
              <a:t>atender</a:t>
            </a:r>
            <a:r>
              <a:rPr dirty="0" lang="en-US" sz="1800"/>
              <a:t> al </a:t>
            </a:r>
            <a:r>
              <a:rPr dirty="0" err="1" lang="en-US" sz="1800"/>
              <a:t>cuidado</a:t>
            </a:r>
            <a:r>
              <a:rPr dirty="0" lang="en-US" sz="1800"/>
              <a:t> de un familiar que se </a:t>
            </a:r>
            <a:r>
              <a:rPr dirty="0" err="1" lang="en-US" sz="1800"/>
              <a:t>encuentre</a:t>
            </a:r>
            <a:r>
              <a:rPr dirty="0" lang="en-US" sz="1800"/>
              <a:t> a </a:t>
            </a:r>
            <a:r>
              <a:rPr dirty="0" err="1" lang="en-US" sz="1800"/>
              <a:t>su</a:t>
            </a:r>
            <a:r>
              <a:rPr dirty="0" lang="en-US" sz="1800"/>
              <a:t> cargo, hasta el </a:t>
            </a:r>
            <a:r>
              <a:rPr dirty="0" err="1" lang="en-US" sz="1800"/>
              <a:t>segundo</a:t>
            </a:r>
            <a:r>
              <a:rPr dirty="0" lang="en-US" sz="1800"/>
              <a:t> </a:t>
            </a:r>
            <a:r>
              <a:rPr dirty="0" err="1" lang="en-US" sz="1800"/>
              <a:t>grado</a:t>
            </a:r>
            <a:r>
              <a:rPr dirty="0" lang="en-US" sz="1800"/>
              <a:t> inclusive que no </a:t>
            </a:r>
            <a:r>
              <a:rPr dirty="0" err="1" lang="en-US" sz="1800"/>
              <a:t>pueda</a:t>
            </a:r>
            <a:r>
              <a:rPr dirty="0" lang="en-US" sz="1800"/>
              <a:t> </a:t>
            </a:r>
            <a:r>
              <a:rPr dirty="0" err="1" lang="en-US" sz="1800"/>
              <a:t>valerse</a:t>
            </a:r>
            <a:r>
              <a:rPr dirty="0" lang="en-US" sz="1800"/>
              <a:t> por </a:t>
            </a:r>
            <a:r>
              <a:rPr dirty="0" err="1" lang="en-US" sz="1800"/>
              <a:t>sí</a:t>
            </a:r>
            <a:r>
              <a:rPr dirty="0" lang="en-US" sz="1800"/>
              <a:t> </a:t>
            </a:r>
            <a:r>
              <a:rPr dirty="0" err="1" lang="en-US" sz="1800"/>
              <a:t>mismo</a:t>
            </a:r>
            <a:r>
              <a:rPr dirty="0" lang="en-US" sz="1800"/>
              <a:t> y no </a:t>
            </a:r>
            <a:r>
              <a:rPr dirty="0" err="1" lang="en-US" sz="1800"/>
              <a:t>desempeñe</a:t>
            </a:r>
            <a:r>
              <a:rPr dirty="0" lang="en-US" sz="1800"/>
              <a:t> </a:t>
            </a:r>
            <a:r>
              <a:rPr dirty="0" err="1" lang="en-US" sz="1800"/>
              <a:t>actividad</a:t>
            </a:r>
            <a:r>
              <a:rPr dirty="0" lang="en-US" sz="1800"/>
              <a:t> </a:t>
            </a:r>
            <a:r>
              <a:rPr dirty="0" err="1" lang="en-US" sz="1800"/>
              <a:t>retribuida</a:t>
            </a:r>
            <a:r>
              <a:rPr dirty="0" lang="en-US" sz="1800"/>
              <a:t>. </a:t>
            </a:r>
            <a:endParaRPr dirty="0"/>
          </a:p>
          <a:p>
            <a:pPr algn="l" indent="-228600" lvl="1" marL="6858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</a:pPr>
            <a:r>
              <a:rPr dirty="0" lang="en-US" sz="1800"/>
              <a:t>Hasta </a:t>
            </a:r>
            <a:r>
              <a:rPr dirty="0" err="1" lang="en-US" sz="1800"/>
              <a:t>tres</a:t>
            </a:r>
            <a:r>
              <a:rPr dirty="0" lang="en-US" sz="1800"/>
              <a:t> </a:t>
            </a:r>
            <a:r>
              <a:rPr dirty="0" err="1" lang="en-US" sz="1800"/>
              <a:t>años</a:t>
            </a:r>
            <a:r>
              <a:rPr dirty="0" lang="en-US" sz="1800"/>
              <a:t> a </a:t>
            </a:r>
            <a:r>
              <a:rPr dirty="0" err="1" lang="en-US" sz="1800"/>
              <a:t>contar</a:t>
            </a:r>
            <a:r>
              <a:rPr dirty="0" lang="en-US" sz="1800"/>
              <a:t> </a:t>
            </a:r>
            <a:r>
              <a:rPr dirty="0" err="1" lang="en-US" sz="1800"/>
              <a:t>desde</a:t>
            </a:r>
            <a:r>
              <a:rPr dirty="0" lang="en-US" sz="1800"/>
              <a:t> la </a:t>
            </a:r>
            <a:r>
              <a:rPr dirty="0" err="1" lang="en-US" sz="1800"/>
              <a:t>fecha</a:t>
            </a:r>
            <a:r>
              <a:rPr dirty="0" lang="en-US" sz="1800"/>
              <a:t> de </a:t>
            </a:r>
            <a:r>
              <a:rPr dirty="0" err="1" lang="en-US" sz="1800"/>
              <a:t>nacimiento</a:t>
            </a:r>
            <a:r>
              <a:rPr dirty="0" lang="en-US" sz="1800"/>
              <a:t> o, </a:t>
            </a:r>
            <a:r>
              <a:rPr dirty="0" err="1" lang="en-US" sz="1800"/>
              <a:t>en</a:t>
            </a:r>
            <a:r>
              <a:rPr dirty="0" lang="en-US" sz="1800"/>
              <a:t> </a:t>
            </a:r>
            <a:r>
              <a:rPr dirty="0" err="1" lang="en-US" sz="1800"/>
              <a:t>su</a:t>
            </a:r>
            <a:r>
              <a:rPr dirty="0" lang="en-US" sz="1800"/>
              <a:t> </a:t>
            </a:r>
            <a:r>
              <a:rPr dirty="0" err="1" lang="en-US" sz="1800"/>
              <a:t>caso</a:t>
            </a:r>
            <a:r>
              <a:rPr dirty="0" lang="en-US" sz="1800"/>
              <a:t>, de la </a:t>
            </a:r>
            <a:r>
              <a:rPr dirty="0" err="1" lang="en-US" sz="1800"/>
              <a:t>resolución</a:t>
            </a:r>
            <a:r>
              <a:rPr dirty="0" lang="en-US" sz="1800"/>
              <a:t> judicial o </a:t>
            </a:r>
            <a:r>
              <a:rPr dirty="0" err="1" lang="en-US" sz="1800"/>
              <a:t>administrativa</a:t>
            </a:r>
            <a:r>
              <a:rPr dirty="0" lang="en-US" sz="1800"/>
              <a:t>.</a:t>
            </a:r>
            <a:endParaRPr dirty="0"/>
          </a:p>
          <a:p>
            <a:pPr algn="l" indent="-228600" lvl="1" marL="6858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</a:pPr>
            <a:r>
              <a:rPr dirty="0" lang="en-US" sz="1800"/>
              <a:t>El </a:t>
            </a:r>
            <a:r>
              <a:rPr dirty="0" err="1" lang="en-US" sz="1800"/>
              <a:t>período</a:t>
            </a:r>
            <a:r>
              <a:rPr dirty="0" lang="en-US" sz="1800"/>
              <a:t> de </a:t>
            </a:r>
            <a:r>
              <a:rPr dirty="0" err="1" lang="en-US" sz="1800"/>
              <a:t>excedencia</a:t>
            </a:r>
            <a:r>
              <a:rPr dirty="0" lang="en-US" sz="1800"/>
              <a:t> </a:t>
            </a:r>
            <a:r>
              <a:rPr dirty="0" err="1" lang="en-US" sz="1800"/>
              <a:t>será</a:t>
            </a:r>
            <a:r>
              <a:rPr dirty="0" lang="en-US" sz="1800"/>
              <a:t> </a:t>
            </a:r>
            <a:r>
              <a:rPr dirty="0" err="1" lang="en-US" sz="1800"/>
              <a:t>único</a:t>
            </a:r>
            <a:r>
              <a:rPr dirty="0" lang="en-US" sz="1800"/>
              <a:t> por </a:t>
            </a:r>
            <a:r>
              <a:rPr dirty="0" err="1" lang="en-US" sz="1800"/>
              <a:t>cada</a:t>
            </a:r>
            <a:r>
              <a:rPr dirty="0" lang="en-US" sz="1800"/>
              <a:t> </a:t>
            </a:r>
            <a:r>
              <a:rPr dirty="0" err="1" lang="en-US" sz="1800"/>
              <a:t>sujeto</a:t>
            </a:r>
            <a:r>
              <a:rPr dirty="0" lang="en-US" sz="1800"/>
              <a:t> </a:t>
            </a:r>
            <a:r>
              <a:rPr dirty="0" err="1" lang="en-US" sz="1800"/>
              <a:t>causante</a:t>
            </a:r>
            <a:r>
              <a:rPr dirty="0" lang="en-US" sz="1800"/>
              <a:t>. </a:t>
            </a:r>
            <a:endParaRPr dirty="0"/>
          </a:p>
          <a:p>
            <a:pPr algn="l" indent="-228600" lvl="1" marL="6858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</a:pPr>
            <a:r>
              <a:rPr dirty="0" lang="en-US" sz="1800"/>
              <a:t>El </a:t>
            </a:r>
            <a:r>
              <a:rPr dirty="0" err="1" lang="en-US" sz="1800"/>
              <a:t>tiempo</a:t>
            </a:r>
            <a:r>
              <a:rPr dirty="0" lang="en-US" sz="1800"/>
              <a:t> de </a:t>
            </a:r>
            <a:r>
              <a:rPr dirty="0" err="1" lang="en-US" sz="1800"/>
              <a:t>permanencia</a:t>
            </a:r>
            <a:r>
              <a:rPr dirty="0" lang="en-US" sz="1800"/>
              <a:t> </a:t>
            </a:r>
            <a:r>
              <a:rPr dirty="0" err="1" lang="en-US" sz="1800"/>
              <a:t>en</a:t>
            </a:r>
            <a:r>
              <a:rPr dirty="0" lang="en-US" sz="1800"/>
              <a:t> </a:t>
            </a:r>
            <a:r>
              <a:rPr dirty="0" err="1" lang="en-US" sz="1800"/>
              <a:t>esta</a:t>
            </a:r>
            <a:r>
              <a:rPr dirty="0" lang="en-US" sz="1800"/>
              <a:t> </a:t>
            </a:r>
            <a:r>
              <a:rPr dirty="0" err="1" lang="en-US" sz="1800"/>
              <a:t>situación</a:t>
            </a:r>
            <a:r>
              <a:rPr dirty="0" lang="en-US" sz="1800"/>
              <a:t> </a:t>
            </a:r>
            <a:r>
              <a:rPr dirty="0" err="1" lang="en-US" sz="1800"/>
              <a:t>será</a:t>
            </a:r>
            <a:r>
              <a:rPr dirty="0" lang="en-US" sz="1800"/>
              <a:t> computable a </a:t>
            </a:r>
            <a:r>
              <a:rPr dirty="0" err="1" lang="en-US" sz="1800"/>
              <a:t>efectos</a:t>
            </a:r>
            <a:r>
              <a:rPr dirty="0" lang="en-US" sz="1800"/>
              <a:t> de </a:t>
            </a:r>
            <a:r>
              <a:rPr dirty="0" err="1" lang="en-US" sz="1800"/>
              <a:t>trienios</a:t>
            </a:r>
            <a:r>
              <a:rPr dirty="0" lang="en-US" sz="1800"/>
              <a:t>, </a:t>
            </a:r>
            <a:r>
              <a:rPr dirty="0" err="1" lang="en-US" sz="1800"/>
              <a:t>carrera</a:t>
            </a:r>
            <a:r>
              <a:rPr dirty="0" lang="en-US" sz="1800"/>
              <a:t> y derechos </a:t>
            </a:r>
            <a:r>
              <a:rPr dirty="0" err="1" lang="en-US" sz="1800"/>
              <a:t>en</a:t>
            </a:r>
            <a:r>
              <a:rPr dirty="0" lang="en-US" sz="1800"/>
              <a:t> el </a:t>
            </a:r>
            <a:r>
              <a:rPr dirty="0" err="1" lang="en-US" sz="1800"/>
              <a:t>régimen</a:t>
            </a:r>
            <a:r>
              <a:rPr dirty="0" lang="en-US" sz="1800"/>
              <a:t> de </a:t>
            </a:r>
            <a:r>
              <a:rPr dirty="0" err="1" lang="en-US" sz="1800"/>
              <a:t>Seguridad</a:t>
            </a:r>
            <a:r>
              <a:rPr dirty="0" lang="en-US" sz="1800"/>
              <a:t> Social que sea de </a:t>
            </a:r>
            <a:r>
              <a:rPr dirty="0" err="1" lang="en-US" sz="1800"/>
              <a:t>aplicación</a:t>
            </a:r>
            <a:r>
              <a:rPr dirty="0" lang="en-US" sz="1800"/>
              <a:t>. </a:t>
            </a:r>
            <a:endParaRPr dirty="0"/>
          </a:p>
          <a:p>
            <a:pPr algn="l" indent="-228600" lvl="1" marL="6858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</a:pPr>
            <a:r>
              <a:rPr dirty="0" lang="en-US" sz="1800"/>
              <a:t>El </a:t>
            </a:r>
            <a:r>
              <a:rPr dirty="0" err="1" lang="en-US" sz="1800"/>
              <a:t>puesto</a:t>
            </a:r>
            <a:r>
              <a:rPr dirty="0" lang="en-US" sz="1800"/>
              <a:t> de </a:t>
            </a:r>
            <a:r>
              <a:rPr dirty="0" err="1" lang="en-US" sz="1800"/>
              <a:t>trabajo</a:t>
            </a:r>
            <a:r>
              <a:rPr dirty="0" lang="en-US" sz="1800"/>
              <a:t> </a:t>
            </a:r>
            <a:r>
              <a:rPr dirty="0" err="1" lang="en-US" sz="1800"/>
              <a:t>desempeñado</a:t>
            </a:r>
            <a:r>
              <a:rPr dirty="0" lang="en-US" sz="1800"/>
              <a:t> se </a:t>
            </a:r>
            <a:r>
              <a:rPr dirty="0" err="1" lang="en-US" sz="1800"/>
              <a:t>reservará</a:t>
            </a:r>
            <a:r>
              <a:rPr dirty="0" lang="en-US" sz="1800"/>
              <a:t>, al </a:t>
            </a:r>
            <a:r>
              <a:rPr dirty="0" err="1" lang="en-US" sz="1800"/>
              <a:t>menos</a:t>
            </a:r>
            <a:r>
              <a:rPr dirty="0" lang="en-US" sz="1800"/>
              <a:t>, </a:t>
            </a:r>
            <a:r>
              <a:rPr dirty="0" err="1" lang="en-US" sz="1800"/>
              <a:t>durante</a:t>
            </a:r>
            <a:r>
              <a:rPr dirty="0" lang="en-US" sz="1800"/>
              <a:t> dos </a:t>
            </a:r>
            <a:r>
              <a:rPr dirty="0" err="1" lang="en-US" sz="1800"/>
              <a:t>años</a:t>
            </a:r>
            <a:r>
              <a:rPr dirty="0" lang="en-US" sz="1800"/>
              <a:t>. </a:t>
            </a:r>
            <a:r>
              <a:rPr dirty="0" err="1" lang="en-US" sz="1800"/>
              <a:t>Transcurrido</a:t>
            </a:r>
            <a:r>
              <a:rPr dirty="0" lang="en-US" sz="1800"/>
              <a:t> </a:t>
            </a:r>
            <a:r>
              <a:rPr dirty="0" err="1" lang="en-US" sz="1800"/>
              <a:t>este</a:t>
            </a:r>
            <a:r>
              <a:rPr dirty="0" lang="en-US" sz="1800"/>
              <a:t> </a:t>
            </a:r>
            <a:r>
              <a:rPr dirty="0" err="1" lang="en-US" sz="1800"/>
              <a:t>periodo</a:t>
            </a:r>
            <a:r>
              <a:rPr dirty="0" lang="en-US" sz="1800"/>
              <a:t>, </a:t>
            </a:r>
            <a:r>
              <a:rPr dirty="0" err="1" lang="en-US" sz="1800"/>
              <a:t>dicha</a:t>
            </a:r>
            <a:r>
              <a:rPr dirty="0" lang="en-US" sz="1800"/>
              <a:t> </a:t>
            </a:r>
            <a:r>
              <a:rPr dirty="0" err="1" lang="en-US" sz="1800"/>
              <a:t>reserva</a:t>
            </a:r>
            <a:r>
              <a:rPr dirty="0" lang="en-US" sz="1800"/>
              <a:t> lo </a:t>
            </a:r>
            <a:r>
              <a:rPr dirty="0" err="1" lang="en-US" sz="1800"/>
              <a:t>será</a:t>
            </a:r>
            <a:r>
              <a:rPr dirty="0" lang="en-US" sz="1800"/>
              <a:t> a un </a:t>
            </a:r>
            <a:r>
              <a:rPr dirty="0" err="1" lang="en-US" sz="1800"/>
              <a:t>puesto</a:t>
            </a:r>
            <a:r>
              <a:rPr dirty="0" lang="en-US" sz="1800"/>
              <a:t> </a:t>
            </a:r>
            <a:r>
              <a:rPr dirty="0" err="1" lang="en-US" sz="1800"/>
              <a:t>en</a:t>
            </a:r>
            <a:r>
              <a:rPr dirty="0" lang="en-US" sz="1800"/>
              <a:t> la </a:t>
            </a:r>
            <a:r>
              <a:rPr dirty="0" err="1" lang="en-US" sz="1800"/>
              <a:t>misma</a:t>
            </a:r>
            <a:r>
              <a:rPr dirty="0" lang="en-US" sz="1800"/>
              <a:t> </a:t>
            </a:r>
            <a:r>
              <a:rPr dirty="0" err="1" lang="en-US" sz="1800"/>
              <a:t>localidad</a:t>
            </a:r>
            <a:r>
              <a:rPr dirty="0" lang="en-US" sz="1800"/>
              <a:t> y de </a:t>
            </a:r>
            <a:r>
              <a:rPr dirty="0" err="1" lang="en-US" sz="1800"/>
              <a:t>igual</a:t>
            </a:r>
            <a:r>
              <a:rPr dirty="0" lang="en-US" sz="1800"/>
              <a:t> </a:t>
            </a:r>
            <a:r>
              <a:rPr dirty="0" err="1" lang="en-US" sz="1800"/>
              <a:t>retribución</a:t>
            </a:r>
            <a:r>
              <a:rPr dirty="0" lang="en-US" sz="1800"/>
              <a:t>. </a:t>
            </a:r>
            <a:endParaRPr dirty="0"/>
          </a:p>
          <a:p>
            <a:pPr algn="l" indent="-228600" lvl="1" marL="6858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</a:pPr>
            <a:r>
              <a:rPr dirty="0" lang="en-US" sz="1800"/>
              <a:t>Los </a:t>
            </a:r>
            <a:r>
              <a:rPr dirty="0" err="1" lang="en-US" sz="1800"/>
              <a:t>funcionarios</a:t>
            </a:r>
            <a:r>
              <a:rPr dirty="0" lang="en-US" sz="1800"/>
              <a:t> </a:t>
            </a:r>
            <a:r>
              <a:rPr dirty="0" err="1" lang="en-US" sz="1800"/>
              <a:t>en</a:t>
            </a:r>
            <a:r>
              <a:rPr dirty="0" lang="en-US" sz="1800"/>
              <a:t> </a:t>
            </a:r>
            <a:r>
              <a:rPr dirty="0" err="1" lang="en-US" sz="1800"/>
              <a:t>esta</a:t>
            </a:r>
            <a:r>
              <a:rPr dirty="0" lang="en-US" sz="1800"/>
              <a:t> </a:t>
            </a:r>
            <a:r>
              <a:rPr dirty="0" err="1" lang="en-US" sz="1800"/>
              <a:t>situación</a:t>
            </a:r>
            <a:r>
              <a:rPr dirty="0" lang="en-US" sz="1800"/>
              <a:t> </a:t>
            </a:r>
            <a:r>
              <a:rPr dirty="0" err="1" lang="en-US" sz="1800"/>
              <a:t>podrán</a:t>
            </a:r>
            <a:r>
              <a:rPr dirty="0" lang="en-US" sz="1800"/>
              <a:t> </a:t>
            </a:r>
            <a:r>
              <a:rPr dirty="0" err="1" lang="en-US" sz="1800"/>
              <a:t>participar</a:t>
            </a:r>
            <a:r>
              <a:rPr dirty="0" lang="en-US" sz="1800"/>
              <a:t> </a:t>
            </a:r>
            <a:r>
              <a:rPr dirty="0" err="1" lang="en-US" sz="1800"/>
              <a:t>en</a:t>
            </a:r>
            <a:r>
              <a:rPr dirty="0" lang="en-US" sz="1800"/>
              <a:t> los </a:t>
            </a:r>
            <a:r>
              <a:rPr dirty="0" err="1" lang="en-US" sz="1800"/>
              <a:t>cursos</a:t>
            </a:r>
            <a:r>
              <a:rPr dirty="0" lang="en-US" sz="1800"/>
              <a:t> de </a:t>
            </a:r>
            <a:r>
              <a:rPr dirty="0" err="1" lang="en-US" sz="1800"/>
              <a:t>formación</a:t>
            </a:r>
            <a:r>
              <a:rPr dirty="0" lang="en-US" sz="1800"/>
              <a:t>.</a:t>
            </a:r>
            <a:endParaRPr dirty="0"/>
          </a:p>
          <a:p>
            <a:pPr algn="l" indent="-285750" lvl="0" marL="28575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b="1" dirty="0" err="1" lang="en-US">
                <a:solidFill>
                  <a:schemeClr val="bg2"/>
                </a:solidFill>
              </a:rPr>
              <a:t>Excedencia</a:t>
            </a:r>
            <a:r>
              <a:rPr b="1" dirty="0" lang="en-US">
                <a:solidFill>
                  <a:schemeClr val="bg2"/>
                </a:solidFill>
              </a:rPr>
              <a:t> </a:t>
            </a:r>
            <a:r>
              <a:rPr b="1" dirty="0" err="1" lang="en-US">
                <a:solidFill>
                  <a:schemeClr val="bg2"/>
                </a:solidFill>
              </a:rPr>
              <a:t>voluntaria</a:t>
            </a:r>
            <a:r>
              <a:rPr b="1" dirty="0" lang="en-US">
                <a:solidFill>
                  <a:schemeClr val="bg2"/>
                </a:solidFill>
              </a:rPr>
              <a:t> por </a:t>
            </a:r>
            <a:r>
              <a:rPr b="1" dirty="0" err="1" lang="en-US">
                <a:solidFill>
                  <a:schemeClr val="bg2"/>
                </a:solidFill>
              </a:rPr>
              <a:t>agrupación</a:t>
            </a:r>
            <a:r>
              <a:rPr b="1" dirty="0" lang="en-US">
                <a:solidFill>
                  <a:schemeClr val="bg2"/>
                </a:solidFill>
              </a:rPr>
              <a:t> familiar no </a:t>
            </a:r>
            <a:r>
              <a:rPr b="1" dirty="0" err="1" lang="en-US">
                <a:solidFill>
                  <a:schemeClr val="bg2"/>
                </a:solidFill>
              </a:rPr>
              <a:t>retribuida</a:t>
            </a:r>
            <a:endParaRPr dirty="0">
              <a:solidFill>
                <a:schemeClr val="bg2"/>
              </a:solidFill>
            </a:endParaRPr>
          </a:p>
          <a:p>
            <a:pPr algn="l" indent="-228600" lvl="1" marL="6858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dirty="0" lang="en-US" sz="1800"/>
              <a:t>No es computable </a:t>
            </a:r>
            <a:r>
              <a:rPr dirty="0" err="1" lang="en-US" sz="1800"/>
              <a:t>este</a:t>
            </a:r>
            <a:r>
              <a:rPr dirty="0" lang="en-US" sz="1800"/>
              <a:t> </a:t>
            </a:r>
            <a:r>
              <a:rPr dirty="0" err="1" lang="en-US" sz="1800"/>
              <a:t>tiempo</a:t>
            </a:r>
            <a:r>
              <a:rPr dirty="0" lang="en-US" sz="1800"/>
              <a:t> a </a:t>
            </a:r>
            <a:r>
              <a:rPr dirty="0" err="1" lang="en-US" sz="1800"/>
              <a:t>efectos</a:t>
            </a:r>
            <a:r>
              <a:rPr dirty="0" lang="en-US" sz="1800"/>
              <a:t> de </a:t>
            </a:r>
            <a:r>
              <a:rPr dirty="0" err="1" lang="en-US" sz="1800"/>
              <a:t>trienios</a:t>
            </a:r>
            <a:r>
              <a:rPr dirty="0" lang="en-US" sz="1800"/>
              <a:t> y derechos </a:t>
            </a:r>
            <a:r>
              <a:rPr dirty="0" err="1" lang="en-US" sz="1800"/>
              <a:t>en</a:t>
            </a:r>
            <a:r>
              <a:rPr dirty="0" lang="en-US" sz="1800"/>
              <a:t> el </a:t>
            </a:r>
            <a:r>
              <a:rPr dirty="0" err="1" lang="en-US" sz="1800"/>
              <a:t>régimen</a:t>
            </a:r>
            <a:r>
              <a:rPr dirty="0" lang="en-US" sz="1800"/>
              <a:t> de </a:t>
            </a:r>
            <a:r>
              <a:rPr dirty="0" err="1" lang="en-US" sz="1800"/>
              <a:t>Seguridad</a:t>
            </a:r>
            <a:r>
              <a:rPr dirty="0" lang="en-US" sz="1800"/>
              <a:t> Social.</a:t>
            </a:r>
            <a:endParaRPr dirty="0"/>
          </a:p>
          <a:p>
            <a:pPr algn="l" indent="-228600" lvl="1" marL="6858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dirty="0" lang="en-US" sz="1800" u="sng">
                <a:solidFill>
                  <a:schemeClr val="hlink"/>
                </a:solidFill>
                <a:hlinkClick action="ppaction://hlinksldjump" r:id="rId3"/>
              </a:rPr>
              <a:t>RH05</a:t>
            </a:r>
            <a:endParaRPr dirty="0" sz="1800"/>
          </a:p>
          <a:p>
            <a:pPr algn="l" indent="-114300" lvl="1" marL="6858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endParaRPr dirty="0" sz="18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17;p22">
            <a:extLst>
              <a:ext uri="{FF2B5EF4-FFF2-40B4-BE49-F238E27FC236}">
                <a16:creationId xmlns:a16="http://schemas.microsoft.com/office/drawing/2014/main" xmlns="" id="{13A76FD2-5B14-421B-9F5E-DFEAA74B24D3}"/>
              </a:ext>
            </a:extLst>
          </p:cNvPr>
          <p:cNvSpPr/>
          <p:nvPr/>
        </p:nvSpPr>
        <p:spPr>
          <a:xfrm>
            <a:off x="6350832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7;p22">
            <a:extLst>
              <a:ext uri="{FF2B5EF4-FFF2-40B4-BE49-F238E27FC236}">
                <a16:creationId xmlns:a16="http://schemas.microsoft.com/office/drawing/2014/main" xmlns="" id="{101695D2-C255-4AEF-BD8C-175734A0D529}"/>
              </a:ext>
            </a:extLst>
          </p:cNvPr>
          <p:cNvSpPr/>
          <p:nvPr/>
        </p:nvSpPr>
        <p:spPr>
          <a:xfrm>
            <a:off x="3376479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2"/>
          <p:cNvSpPr txBox="1">
            <a:spLocks noGrp="1"/>
          </p:cNvSpPr>
          <p:nvPr>
            <p:ph type="title"/>
          </p:nvPr>
        </p:nvSpPr>
        <p:spPr>
          <a:xfrm>
            <a:off x="2370887" y="326013"/>
            <a:ext cx="6845092" cy="5975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dirty="0" lang="en-US" sz="3600"/>
              <a:t>CONCILIACIÓN FAMILIAR</a:t>
            </a:r>
            <a:endParaRPr dirty="0" sz="3600"/>
          </a:p>
        </p:txBody>
      </p:sp>
      <p:grpSp>
        <p:nvGrpSpPr>
          <p:cNvPr id="410" name="Google Shape;410;p22"/>
          <p:cNvGrpSpPr/>
          <p:nvPr/>
        </p:nvGrpSpPr>
        <p:grpSpPr>
          <a:xfrm>
            <a:off x="2370887" y="1336768"/>
            <a:ext cx="8193770" cy="3544948"/>
            <a:chOff x="213589" y="-64223"/>
            <a:chExt cx="7943719" cy="3259754"/>
          </a:xfrm>
        </p:grpSpPr>
        <p:sp>
          <p:nvSpPr>
            <p:cNvPr id="413" name="Google Shape;413;p22"/>
            <p:cNvSpPr/>
            <p:nvPr/>
          </p:nvSpPr>
          <p:spPr>
            <a:xfrm>
              <a:off x="213589" y="-64223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2">
              <a:hlinkClick action="ppaction://hlinksldjump" r:id="rId3"/>
            </p:cNvPr>
            <p:cNvSpPr txBox="1"/>
            <p:nvPr/>
          </p:nvSpPr>
          <p:spPr>
            <a:xfrm>
              <a:off x="213589" y="3418"/>
              <a:ext cx="2455472" cy="140564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Acompañar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al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médico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2">
              <a:hlinkClick action="ppaction://hlinksldjump" r:id="rId4"/>
            </p:cNvPr>
            <p:cNvSpPr txBox="1"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domiciliarios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1358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2">
              <a:hlinkClick action="ppaction://hlinksldjump" r:id="rId5"/>
            </p:cNvPr>
            <p:cNvSpPr txBox="1"/>
            <p:nvPr/>
          </p:nvSpPr>
          <p:spPr>
            <a:xfrm>
              <a:off x="243649" y="1739581"/>
              <a:ext cx="2395352" cy="1455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Flexibilidad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horaria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>
              <a:hlinkClick action="ppaction://hlinksldjump" r:id="rId6"/>
            </p:cNvPr>
            <p:cNvSpPr txBox="1"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615628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2">
              <a:hlinkClick action="ppaction://hlinksldjump" r:id="rId7"/>
            </p:cNvPr>
            <p:cNvSpPr txBox="1"/>
            <p:nvPr/>
          </p:nvSpPr>
          <p:spPr>
            <a:xfrm>
              <a:off x="5573060" y="1722248"/>
              <a:ext cx="2584248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menor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con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enfermedad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grave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875540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2">
              <a:hlinkClick action="ppaction://hlinksldjump" r:id="rId8"/>
            </p:cNvPr>
            <p:cNvSpPr txBox="1"/>
            <p:nvPr/>
          </p:nvSpPr>
          <p:spPr>
            <a:xfrm>
              <a:off x="291460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retribuida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descr="Un grupo de figuras de palos de madera multicolores" id="425" name="Google Shape;425;p22"/>
          <p:cNvPicPr preferRelativeResize="0"/>
          <p:nvPr/>
        </p:nvPicPr>
        <p:blipFill rotWithShape="1">
          <a:blip r:embed="rId9">
            <a:alphaModFix/>
          </a:blip>
          <a:srcRect r="59"/>
          <a:stretch/>
        </p:blipFill>
        <p:spPr>
          <a:xfrm>
            <a:off x="20" y="1730"/>
            <a:ext cx="21175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2">
            <a:hlinkClick action="ppaction://hlinksldjump" r:id="rId10"/>
          </p:cNvPr>
          <p:cNvSpPr txBox="1"/>
          <p:nvPr/>
        </p:nvSpPr>
        <p:spPr>
          <a:xfrm>
            <a:off x="10564657" y="6059097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" name="Google Shape;418;p22">
            <a:hlinkClick action="ppaction://hlinksldjump" r:id="rId11"/>
            <a:extLst>
              <a:ext uri="{FF2B5EF4-FFF2-40B4-BE49-F238E27FC236}">
                <a16:creationId xmlns:a16="http://schemas.microsoft.com/office/drawing/2014/main" xmlns="" id="{ECA895FA-C422-4F6D-B24D-76E917C75CDA}"/>
              </a:ext>
            </a:extLst>
          </p:cNvPr>
          <p:cNvSpPr txBox="1"/>
          <p:nvPr/>
        </p:nvSpPr>
        <p:spPr>
          <a:xfrm>
            <a:off x="3363024" y="5110541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Hijos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hijas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discapacidad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" name="Google Shape;418;p22">
            <a:hlinkClick action="ppaction://hlinksldjump" r:id="rId12"/>
            <a:extLst>
              <a:ext uri="{FF2B5EF4-FFF2-40B4-BE49-F238E27FC236}">
                <a16:creationId xmlns:a16="http://schemas.microsoft.com/office/drawing/2014/main" xmlns="" id="{2AEC755D-9689-49BC-BAB9-3FDFCAA9A0AA}"/>
              </a:ext>
            </a:extLst>
          </p:cNvPr>
          <p:cNvSpPr txBox="1"/>
          <p:nvPr/>
        </p:nvSpPr>
        <p:spPr>
          <a:xfrm>
            <a:off x="6337377" y="5205405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Excedencia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3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77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1"/>
          <p:cNvSpPr txBox="1">
            <a:spLocks noGrp="1"/>
          </p:cNvSpPr>
          <p:nvPr>
            <p:ph type="title"/>
          </p:nvPr>
        </p:nvSpPr>
        <p:spPr>
          <a:xfrm>
            <a:off x="1636295" y="624110"/>
            <a:ext cx="9868317" cy="71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lang="en-US" sz="2800"/>
              <a:t>PERMISO POR CUIDADO DE HIJO/A CON ENFERMEDAD GRAVE</a:t>
            </a:r>
            <a:endParaRPr/>
          </a:p>
        </p:txBody>
      </p:sp>
      <p:sp>
        <p:nvSpPr>
          <p:cNvPr id="544" name="Google Shape;544;p31"/>
          <p:cNvSpPr txBox="1">
            <a:spLocks noGrp="1"/>
          </p:cNvSpPr>
          <p:nvPr>
            <p:ph type="body" idx="1"/>
          </p:nvPr>
        </p:nvSpPr>
        <p:spPr>
          <a:xfrm>
            <a:off x="1460065" y="1955825"/>
            <a:ext cx="9595861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Derecho a </a:t>
            </a:r>
            <a:r>
              <a:rPr lang="en-US" sz="2400" dirty="0" err="1"/>
              <a:t>reducir</a:t>
            </a:r>
            <a:r>
              <a:rPr lang="en-US" sz="2400" dirty="0"/>
              <a:t> al </a:t>
            </a:r>
            <a:r>
              <a:rPr lang="en-US" sz="2400" dirty="0" err="1"/>
              <a:t>menos</a:t>
            </a:r>
            <a:r>
              <a:rPr lang="en-US" sz="2400" dirty="0"/>
              <a:t> la </a:t>
            </a:r>
            <a:r>
              <a:rPr lang="en-US" sz="2400" dirty="0" err="1"/>
              <a:t>mitad</a:t>
            </a:r>
            <a:r>
              <a:rPr lang="en-US" sz="2400" dirty="0"/>
              <a:t> de la jornada de </a:t>
            </a:r>
            <a:r>
              <a:rPr lang="en-US" sz="2400" dirty="0" err="1"/>
              <a:t>trabajo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la </a:t>
            </a:r>
            <a:r>
              <a:rPr lang="en-US" sz="2400" dirty="0" err="1"/>
              <a:t>hospitalización</a:t>
            </a:r>
            <a:r>
              <a:rPr lang="en-US" sz="2400" dirty="0"/>
              <a:t> y </a:t>
            </a:r>
            <a:r>
              <a:rPr lang="en-US" sz="2400" dirty="0" err="1"/>
              <a:t>mientras</a:t>
            </a:r>
            <a:r>
              <a:rPr lang="en-US" sz="2400" dirty="0"/>
              <a:t> el </a:t>
            </a:r>
            <a:r>
              <a:rPr lang="en-US" sz="2400" dirty="0" err="1"/>
              <a:t>hijo</a:t>
            </a:r>
            <a:r>
              <a:rPr lang="en-US" sz="2400" dirty="0"/>
              <a:t> o </a:t>
            </a:r>
            <a:r>
              <a:rPr lang="en-US" sz="2400" dirty="0" err="1"/>
              <a:t>hija</a:t>
            </a:r>
            <a:r>
              <a:rPr lang="en-US" sz="2400" dirty="0"/>
              <a:t> </a:t>
            </a:r>
            <a:r>
              <a:rPr lang="en-US" sz="2400" dirty="0" err="1"/>
              <a:t>requiera</a:t>
            </a:r>
            <a:r>
              <a:rPr lang="en-US" sz="2400" dirty="0"/>
              <a:t> </a:t>
            </a:r>
            <a:r>
              <a:rPr lang="en-US" sz="2400" dirty="0" err="1"/>
              <a:t>atención</a:t>
            </a:r>
            <a:r>
              <a:rPr lang="en-US" sz="2400" dirty="0"/>
              <a:t> </a:t>
            </a:r>
            <a:r>
              <a:rPr lang="en-US" sz="2400" dirty="0" err="1"/>
              <a:t>directa</a:t>
            </a:r>
            <a:r>
              <a:rPr lang="en-US" sz="2400" dirty="0"/>
              <a:t> y </a:t>
            </a:r>
            <a:r>
              <a:rPr lang="en-US" sz="2400" dirty="0" err="1"/>
              <a:t>constante</a:t>
            </a:r>
            <a:r>
              <a:rPr lang="en-US" sz="2400" dirty="0"/>
              <a:t>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Se </a:t>
            </a:r>
            <a:r>
              <a:rPr lang="en-US" sz="2400" dirty="0" err="1"/>
              <a:t>cobran</a:t>
            </a:r>
            <a:r>
              <a:rPr lang="en-US" sz="2400" dirty="0"/>
              <a:t> las </a:t>
            </a:r>
            <a:r>
              <a:rPr lang="en-US" sz="2400" dirty="0" err="1"/>
              <a:t>retribuciones</a:t>
            </a:r>
            <a:r>
              <a:rPr lang="en-US" sz="2400" dirty="0"/>
              <a:t> </a:t>
            </a:r>
            <a:r>
              <a:rPr lang="en-US" sz="2400" dirty="0" err="1"/>
              <a:t>íntegras</a:t>
            </a:r>
            <a:r>
              <a:rPr lang="en-US" sz="2400" dirty="0"/>
              <a:t>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Se debe </a:t>
            </a:r>
            <a:r>
              <a:rPr lang="en-US" sz="2400" dirty="0" err="1"/>
              <a:t>acreditar</a:t>
            </a:r>
            <a:r>
              <a:rPr lang="en-US" sz="2400" dirty="0"/>
              <a:t> que el/la </a:t>
            </a:r>
            <a:r>
              <a:rPr lang="en-US" sz="2400" dirty="0" err="1"/>
              <a:t>otro</a:t>
            </a:r>
            <a:r>
              <a:rPr lang="en-US" sz="2400" dirty="0"/>
              <a:t> progenitor/a,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existiera</a:t>
            </a:r>
            <a:r>
              <a:rPr lang="en-US" sz="2400" dirty="0"/>
              <a:t>, </a:t>
            </a:r>
            <a:r>
              <a:rPr lang="en-US" sz="2400" dirty="0" err="1"/>
              <a:t>trabaje</a:t>
            </a:r>
            <a:r>
              <a:rPr lang="en-US" sz="2400" dirty="0"/>
              <a:t>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 dirty="0">
                <a:solidFill>
                  <a:schemeClr val="hlink"/>
                </a:solidFill>
                <a:hlinkClick r:id="rId3" action="ppaction://hlinksldjump"/>
              </a:rPr>
              <a:t>RH02</a:t>
            </a:r>
            <a:r>
              <a:rPr lang="en-US" sz="2400" u="sng" dirty="0">
                <a:solidFill>
                  <a:schemeClr val="hlink"/>
                </a:solidFill>
              </a:rPr>
              <a:t> e </a:t>
            </a:r>
            <a:r>
              <a:rPr lang="en-US" sz="2400" u="sng" dirty="0" err="1">
                <a:solidFill>
                  <a:schemeClr val="hlink"/>
                </a:solidFill>
              </a:rPr>
              <a:t>informe</a:t>
            </a:r>
            <a:r>
              <a:rPr lang="en-US" sz="2400" u="sng" dirty="0">
                <a:solidFill>
                  <a:schemeClr val="hlink"/>
                </a:solidFill>
              </a:rPr>
              <a:t> del medico.</a:t>
            </a:r>
            <a:endParaRPr sz="2400" dirty="0"/>
          </a:p>
          <a:p>
            <a:pPr marL="228600" lvl="0" indent="-76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17;p22">
            <a:extLst>
              <a:ext uri="{FF2B5EF4-FFF2-40B4-BE49-F238E27FC236}">
                <a16:creationId xmlns:a16="http://schemas.microsoft.com/office/drawing/2014/main" xmlns="" id="{13A76FD2-5B14-421B-9F5E-DFEAA74B24D3}"/>
              </a:ext>
            </a:extLst>
          </p:cNvPr>
          <p:cNvSpPr/>
          <p:nvPr/>
        </p:nvSpPr>
        <p:spPr>
          <a:xfrm>
            <a:off x="6350832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7;p22">
            <a:extLst>
              <a:ext uri="{FF2B5EF4-FFF2-40B4-BE49-F238E27FC236}">
                <a16:creationId xmlns:a16="http://schemas.microsoft.com/office/drawing/2014/main" xmlns="" id="{101695D2-C255-4AEF-BD8C-175734A0D529}"/>
              </a:ext>
            </a:extLst>
          </p:cNvPr>
          <p:cNvSpPr/>
          <p:nvPr/>
        </p:nvSpPr>
        <p:spPr>
          <a:xfrm>
            <a:off x="3376479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2"/>
          <p:cNvSpPr txBox="1">
            <a:spLocks noGrp="1"/>
          </p:cNvSpPr>
          <p:nvPr>
            <p:ph type="title"/>
          </p:nvPr>
        </p:nvSpPr>
        <p:spPr>
          <a:xfrm>
            <a:off x="2370887" y="326013"/>
            <a:ext cx="6845092" cy="5975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dirty="0" lang="en-US" sz="3600"/>
              <a:t>CONCILIACIÓN FAMILIAR</a:t>
            </a:r>
            <a:endParaRPr dirty="0" sz="3600"/>
          </a:p>
        </p:txBody>
      </p:sp>
      <p:grpSp>
        <p:nvGrpSpPr>
          <p:cNvPr id="410" name="Google Shape;410;p22"/>
          <p:cNvGrpSpPr/>
          <p:nvPr/>
        </p:nvGrpSpPr>
        <p:grpSpPr>
          <a:xfrm>
            <a:off x="2370887" y="1336768"/>
            <a:ext cx="8193770" cy="3544948"/>
            <a:chOff x="213589" y="-64223"/>
            <a:chExt cx="7943719" cy="3259754"/>
          </a:xfrm>
        </p:grpSpPr>
        <p:sp>
          <p:nvSpPr>
            <p:cNvPr id="413" name="Google Shape;413;p22"/>
            <p:cNvSpPr/>
            <p:nvPr/>
          </p:nvSpPr>
          <p:spPr>
            <a:xfrm>
              <a:off x="213589" y="-64223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2">
              <a:hlinkClick action="ppaction://hlinksldjump" r:id="rId3"/>
            </p:cNvPr>
            <p:cNvSpPr txBox="1"/>
            <p:nvPr/>
          </p:nvSpPr>
          <p:spPr>
            <a:xfrm>
              <a:off x="213589" y="3418"/>
              <a:ext cx="2455472" cy="140564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Acompañar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al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médico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2">
              <a:hlinkClick action="ppaction://hlinksldjump" r:id="rId4"/>
            </p:cNvPr>
            <p:cNvSpPr txBox="1"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domiciliarios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1358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2">
              <a:hlinkClick action="ppaction://hlinksldjump" r:id="rId5"/>
            </p:cNvPr>
            <p:cNvSpPr txBox="1"/>
            <p:nvPr/>
          </p:nvSpPr>
          <p:spPr>
            <a:xfrm>
              <a:off x="243649" y="1739581"/>
              <a:ext cx="2395352" cy="1455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Flexibilidad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horaria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>
              <a:hlinkClick action="ppaction://hlinksldjump" r:id="rId6"/>
            </p:cNvPr>
            <p:cNvSpPr txBox="1"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615628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2">
              <a:hlinkClick action="ppaction://hlinksldjump" r:id="rId7"/>
            </p:cNvPr>
            <p:cNvSpPr txBox="1"/>
            <p:nvPr/>
          </p:nvSpPr>
          <p:spPr>
            <a:xfrm>
              <a:off x="5573060" y="1722248"/>
              <a:ext cx="2584248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menor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con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enfermedad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grave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875540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2">
              <a:hlinkClick action="ppaction://hlinksldjump" r:id="rId8"/>
            </p:cNvPr>
            <p:cNvSpPr txBox="1"/>
            <p:nvPr/>
          </p:nvSpPr>
          <p:spPr>
            <a:xfrm>
              <a:off x="291460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retribuida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descr="Un grupo de figuras de palos de madera multicolores" id="425" name="Google Shape;425;p22"/>
          <p:cNvPicPr preferRelativeResize="0"/>
          <p:nvPr/>
        </p:nvPicPr>
        <p:blipFill rotWithShape="1">
          <a:blip r:embed="rId9">
            <a:alphaModFix/>
          </a:blip>
          <a:srcRect r="59"/>
          <a:stretch/>
        </p:blipFill>
        <p:spPr>
          <a:xfrm>
            <a:off x="20" y="1730"/>
            <a:ext cx="21175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2">
            <a:hlinkClick action="ppaction://hlinksldjump" r:id="rId10"/>
          </p:cNvPr>
          <p:cNvSpPr txBox="1"/>
          <p:nvPr/>
        </p:nvSpPr>
        <p:spPr>
          <a:xfrm>
            <a:off x="10564657" y="6059097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" name="Google Shape;418;p22">
            <a:hlinkClick action="ppaction://hlinksldjump" r:id="rId11"/>
            <a:extLst>
              <a:ext uri="{FF2B5EF4-FFF2-40B4-BE49-F238E27FC236}">
                <a16:creationId xmlns:a16="http://schemas.microsoft.com/office/drawing/2014/main" xmlns="" id="{ECA895FA-C422-4F6D-B24D-76E917C75CDA}"/>
              </a:ext>
            </a:extLst>
          </p:cNvPr>
          <p:cNvSpPr txBox="1"/>
          <p:nvPr/>
        </p:nvSpPr>
        <p:spPr>
          <a:xfrm>
            <a:off x="3363024" y="5110541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Hijos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hijas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discapacidad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" name="Google Shape;418;p22">
            <a:hlinkClick action="ppaction://hlinksldjump" r:id="rId12"/>
            <a:extLst>
              <a:ext uri="{FF2B5EF4-FFF2-40B4-BE49-F238E27FC236}">
                <a16:creationId xmlns:a16="http://schemas.microsoft.com/office/drawing/2014/main" xmlns="" id="{2AEC755D-9689-49BC-BAB9-3FDFCAA9A0AA}"/>
              </a:ext>
            </a:extLst>
          </p:cNvPr>
          <p:cNvSpPr txBox="1"/>
          <p:nvPr/>
        </p:nvSpPr>
        <p:spPr>
          <a:xfrm>
            <a:off x="6337377" y="5205405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Excedencia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3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48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3"/>
          <p:cNvSpPr txBox="1">
            <a:spLocks noGrp="1"/>
          </p:cNvSpPr>
          <p:nvPr>
            <p:ph type="title"/>
          </p:nvPr>
        </p:nvSpPr>
        <p:spPr>
          <a:xfrm>
            <a:off x="1053886" y="422632"/>
            <a:ext cx="10512720" cy="92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lang="en-US" sz="2800" dirty="0"/>
              <a:t>REDUCCIÓN DE JORNADA POR CUIDADOS DE HIJO/A O PERSONA DEPENDIENTE A SU CARGO</a:t>
            </a:r>
            <a:endParaRPr sz="2800" dirty="0"/>
          </a:p>
        </p:txBody>
      </p:sp>
      <p:sp>
        <p:nvSpPr>
          <p:cNvPr id="574" name="Google Shape;574;p33"/>
          <p:cNvSpPr txBox="1">
            <a:spLocks noGrp="1"/>
          </p:cNvSpPr>
          <p:nvPr>
            <p:ph type="body" idx="1"/>
          </p:nvPr>
        </p:nvSpPr>
        <p:spPr>
          <a:xfrm>
            <a:off x="1173134" y="1846395"/>
            <a:ext cx="95958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Derecho a </a:t>
            </a:r>
            <a:r>
              <a:rPr lang="en-US" sz="2400" dirty="0" err="1"/>
              <a:t>reducir</a:t>
            </a:r>
            <a:r>
              <a:rPr lang="en-US" sz="2400" dirty="0"/>
              <a:t> al </a:t>
            </a:r>
            <a:r>
              <a:rPr lang="en-US" sz="2400" dirty="0" err="1"/>
              <a:t>menos</a:t>
            </a:r>
            <a:r>
              <a:rPr lang="en-US" sz="2400" dirty="0"/>
              <a:t> la </a:t>
            </a:r>
            <a:r>
              <a:rPr lang="en-US" sz="2400" dirty="0" err="1"/>
              <a:t>mitad</a:t>
            </a:r>
            <a:r>
              <a:rPr lang="en-US" sz="2400" dirty="0"/>
              <a:t> de la jornada para </a:t>
            </a:r>
            <a:r>
              <a:rPr lang="en-US" sz="2400" dirty="0" err="1"/>
              <a:t>cuidar</a:t>
            </a:r>
            <a:r>
              <a:rPr lang="en-US" sz="2400" dirty="0"/>
              <a:t> al </a:t>
            </a:r>
            <a:r>
              <a:rPr lang="en-US" sz="2400" dirty="0" err="1"/>
              <a:t>hijo</a:t>
            </a:r>
            <a:r>
              <a:rPr lang="en-US" sz="2400" dirty="0"/>
              <a:t> o </a:t>
            </a:r>
            <a:r>
              <a:rPr lang="en-US" sz="2400" dirty="0" err="1"/>
              <a:t>hija</a:t>
            </a:r>
            <a:r>
              <a:rPr lang="en-US" sz="2400" dirty="0"/>
              <a:t>  hasta que </a:t>
            </a:r>
            <a:r>
              <a:rPr lang="en-US" sz="2400" dirty="0" err="1"/>
              <a:t>cumpla</a:t>
            </a:r>
            <a:r>
              <a:rPr lang="en-US" sz="2400" dirty="0"/>
              <a:t> los 12 </a:t>
            </a:r>
            <a:r>
              <a:rPr lang="en-US" sz="2400" dirty="0" err="1"/>
              <a:t>años</a:t>
            </a:r>
            <a:r>
              <a:rPr lang="en-US" sz="2400" dirty="0"/>
              <a:t> o un familiar hasta 2º </a:t>
            </a:r>
            <a:r>
              <a:rPr lang="en-US" sz="2400" dirty="0" err="1"/>
              <a:t>grado</a:t>
            </a:r>
            <a:r>
              <a:rPr lang="en-US" sz="2400" dirty="0"/>
              <a:t> que </a:t>
            </a:r>
            <a:r>
              <a:rPr lang="en-US" sz="2400" dirty="0" err="1"/>
              <a:t>requiera</a:t>
            </a:r>
            <a:r>
              <a:rPr lang="en-US" sz="2400" dirty="0"/>
              <a:t> especial </a:t>
            </a:r>
            <a:r>
              <a:rPr lang="en-US" sz="2400" dirty="0" err="1"/>
              <a:t>dedicación</a:t>
            </a:r>
            <a:r>
              <a:rPr lang="en-US" sz="2400" dirty="0"/>
              <a:t>.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Se </a:t>
            </a:r>
            <a:r>
              <a:rPr lang="en-US" sz="2400" dirty="0" err="1"/>
              <a:t>disfrutan</a:t>
            </a:r>
            <a:r>
              <a:rPr lang="en-US" sz="2400" dirty="0"/>
              <a:t> por </a:t>
            </a:r>
            <a:r>
              <a:rPr lang="en-US" sz="2400" dirty="0" err="1"/>
              <a:t>bimestres</a:t>
            </a:r>
            <a:r>
              <a:rPr lang="en-US" sz="2400" dirty="0"/>
              <a:t>.</a:t>
            </a:r>
            <a:endParaRPr sz="2400"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/>
              <a:t>Implica</a:t>
            </a:r>
            <a:r>
              <a:rPr lang="en-US" sz="2400" dirty="0"/>
              <a:t> </a:t>
            </a:r>
            <a:r>
              <a:rPr lang="en-US" sz="2400" dirty="0" err="1"/>
              <a:t>reducción</a:t>
            </a:r>
            <a:r>
              <a:rPr lang="en-US" sz="2400" dirty="0"/>
              <a:t> de la </a:t>
            </a:r>
            <a:r>
              <a:rPr lang="en-US" sz="2400" dirty="0" err="1"/>
              <a:t>nómina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 dirty="0">
                <a:solidFill>
                  <a:schemeClr val="hlink"/>
                </a:solidFill>
                <a:hlinkClick r:id="rId3" action="ppaction://hlinksldjump"/>
              </a:rPr>
              <a:t>RH02</a:t>
            </a:r>
            <a:endParaRPr sz="2400" dirty="0"/>
          </a:p>
          <a:p>
            <a:pPr marL="228600" lvl="0" indent="-762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17;p22">
            <a:extLst>
              <a:ext uri="{FF2B5EF4-FFF2-40B4-BE49-F238E27FC236}">
                <a16:creationId xmlns:a16="http://schemas.microsoft.com/office/drawing/2014/main" xmlns="" id="{13A76FD2-5B14-421B-9F5E-DFEAA74B24D3}"/>
              </a:ext>
            </a:extLst>
          </p:cNvPr>
          <p:cNvSpPr/>
          <p:nvPr/>
        </p:nvSpPr>
        <p:spPr>
          <a:xfrm>
            <a:off x="6350832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7;p22">
            <a:extLst>
              <a:ext uri="{FF2B5EF4-FFF2-40B4-BE49-F238E27FC236}">
                <a16:creationId xmlns:a16="http://schemas.microsoft.com/office/drawing/2014/main" xmlns="" id="{101695D2-C255-4AEF-BD8C-175734A0D529}"/>
              </a:ext>
            </a:extLst>
          </p:cNvPr>
          <p:cNvSpPr/>
          <p:nvPr/>
        </p:nvSpPr>
        <p:spPr>
          <a:xfrm>
            <a:off x="3376479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2"/>
          <p:cNvSpPr txBox="1">
            <a:spLocks noGrp="1"/>
          </p:cNvSpPr>
          <p:nvPr>
            <p:ph type="title"/>
          </p:nvPr>
        </p:nvSpPr>
        <p:spPr>
          <a:xfrm>
            <a:off x="2370887" y="326013"/>
            <a:ext cx="6845092" cy="5975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dirty="0" lang="en-US" sz="3600"/>
              <a:t>CONCILIACIÓN FAMILIAR</a:t>
            </a:r>
            <a:endParaRPr dirty="0" sz="3600"/>
          </a:p>
        </p:txBody>
      </p:sp>
      <p:grpSp>
        <p:nvGrpSpPr>
          <p:cNvPr id="410" name="Google Shape;410;p22"/>
          <p:cNvGrpSpPr/>
          <p:nvPr/>
        </p:nvGrpSpPr>
        <p:grpSpPr>
          <a:xfrm>
            <a:off x="2370887" y="1336768"/>
            <a:ext cx="8193770" cy="3544948"/>
            <a:chOff x="213589" y="-64223"/>
            <a:chExt cx="7943719" cy="3259754"/>
          </a:xfrm>
        </p:grpSpPr>
        <p:sp>
          <p:nvSpPr>
            <p:cNvPr id="413" name="Google Shape;413;p22"/>
            <p:cNvSpPr/>
            <p:nvPr/>
          </p:nvSpPr>
          <p:spPr>
            <a:xfrm>
              <a:off x="213589" y="-64223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2">
              <a:hlinkClick action="ppaction://hlinksldjump" r:id="rId3"/>
            </p:cNvPr>
            <p:cNvSpPr txBox="1"/>
            <p:nvPr/>
          </p:nvSpPr>
          <p:spPr>
            <a:xfrm>
              <a:off x="213589" y="3418"/>
              <a:ext cx="2455472" cy="140564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Acompañar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al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médico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2">
              <a:hlinkClick action="ppaction://hlinksldjump" r:id="rId4"/>
            </p:cNvPr>
            <p:cNvSpPr txBox="1"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domiciliarios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1358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2">
              <a:hlinkClick action="ppaction://hlinksldjump" r:id="rId5"/>
            </p:cNvPr>
            <p:cNvSpPr txBox="1"/>
            <p:nvPr/>
          </p:nvSpPr>
          <p:spPr>
            <a:xfrm>
              <a:off x="243649" y="1739581"/>
              <a:ext cx="2395352" cy="1455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Flexibilidad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horaria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>
              <a:hlinkClick action="ppaction://hlinksldjump" r:id="rId6"/>
            </p:cNvPr>
            <p:cNvSpPr txBox="1"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615628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2">
              <a:hlinkClick action="ppaction://hlinksldjump" r:id="rId7"/>
            </p:cNvPr>
            <p:cNvSpPr txBox="1"/>
            <p:nvPr/>
          </p:nvSpPr>
          <p:spPr>
            <a:xfrm>
              <a:off x="5573060" y="1722248"/>
              <a:ext cx="2584248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menor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con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enfermedad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grave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875540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2">
              <a:hlinkClick action="ppaction://hlinksldjump" r:id="rId8"/>
            </p:cNvPr>
            <p:cNvSpPr txBox="1"/>
            <p:nvPr/>
          </p:nvSpPr>
          <p:spPr>
            <a:xfrm>
              <a:off x="291460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retribuida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descr="Un grupo de figuras de palos de madera multicolores" id="425" name="Google Shape;425;p22"/>
          <p:cNvPicPr preferRelativeResize="0"/>
          <p:nvPr/>
        </p:nvPicPr>
        <p:blipFill rotWithShape="1">
          <a:blip r:embed="rId9">
            <a:alphaModFix/>
          </a:blip>
          <a:srcRect r="59"/>
          <a:stretch/>
        </p:blipFill>
        <p:spPr>
          <a:xfrm>
            <a:off x="20" y="1730"/>
            <a:ext cx="21175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2">
            <a:hlinkClick action="ppaction://hlinksldjump" r:id="rId10"/>
          </p:cNvPr>
          <p:cNvSpPr txBox="1"/>
          <p:nvPr/>
        </p:nvSpPr>
        <p:spPr>
          <a:xfrm>
            <a:off x="10564657" y="6059097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" name="Google Shape;418;p22">
            <a:hlinkClick action="ppaction://hlinksldjump" r:id="rId11"/>
            <a:extLst>
              <a:ext uri="{FF2B5EF4-FFF2-40B4-BE49-F238E27FC236}">
                <a16:creationId xmlns:a16="http://schemas.microsoft.com/office/drawing/2014/main" xmlns="" id="{ECA895FA-C422-4F6D-B24D-76E917C75CDA}"/>
              </a:ext>
            </a:extLst>
          </p:cNvPr>
          <p:cNvSpPr txBox="1"/>
          <p:nvPr/>
        </p:nvSpPr>
        <p:spPr>
          <a:xfrm>
            <a:off x="3363024" y="5110541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Hijos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hijas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discapacidad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" name="Google Shape;418;p22">
            <a:hlinkClick action="ppaction://hlinksldjump" r:id="rId12"/>
            <a:extLst>
              <a:ext uri="{FF2B5EF4-FFF2-40B4-BE49-F238E27FC236}">
                <a16:creationId xmlns:a16="http://schemas.microsoft.com/office/drawing/2014/main" xmlns="" id="{2AEC755D-9689-49BC-BAB9-3FDFCAA9A0AA}"/>
              </a:ext>
            </a:extLst>
          </p:cNvPr>
          <p:cNvSpPr txBox="1"/>
          <p:nvPr/>
        </p:nvSpPr>
        <p:spPr>
          <a:xfrm>
            <a:off x="6337377" y="5205405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Excedencia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3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3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5"/>
          <p:cNvSpPr txBox="1">
            <a:spLocks noGrp="1"/>
          </p:cNvSpPr>
          <p:nvPr>
            <p:ph type="title"/>
          </p:nvPr>
        </p:nvSpPr>
        <p:spPr>
          <a:xfrm>
            <a:off x="973394" y="422632"/>
            <a:ext cx="10618838" cy="92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lang="en-US" sz="2800" dirty="0"/>
              <a:t>FLEXIBILIDAD HORARIA POR HIJOS CON DISCAPACIDAD PSÍQUICA, FISICA O SENSORIAL</a:t>
            </a:r>
            <a:endParaRPr sz="2800" dirty="0"/>
          </a:p>
        </p:txBody>
      </p:sp>
      <p:sp>
        <p:nvSpPr>
          <p:cNvPr id="602" name="Google Shape;602;p35"/>
          <p:cNvSpPr txBox="1">
            <a:spLocks noGrp="1"/>
          </p:cNvSpPr>
          <p:nvPr>
            <p:ph type="body" idx="1"/>
          </p:nvPr>
        </p:nvSpPr>
        <p:spPr>
          <a:xfrm>
            <a:off x="1460065" y="2050025"/>
            <a:ext cx="9595861" cy="3683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Derecho a dos horas de </a:t>
            </a:r>
            <a:r>
              <a:rPr lang="en-US" sz="2400" dirty="0" err="1"/>
              <a:t>flexibilidad</a:t>
            </a:r>
            <a:r>
              <a:rPr lang="en-US" sz="2400" dirty="0"/>
              <a:t> </a:t>
            </a:r>
            <a:r>
              <a:rPr lang="en-US" sz="2400" dirty="0" err="1"/>
              <a:t>horaria</a:t>
            </a:r>
            <a:r>
              <a:rPr lang="en-US" sz="2400" dirty="0"/>
              <a:t> </a:t>
            </a:r>
            <a:r>
              <a:rPr lang="en-US" sz="2400" dirty="0" err="1"/>
              <a:t>diaria</a:t>
            </a:r>
            <a:r>
              <a:rPr lang="en-US" sz="2400" dirty="0"/>
              <a:t> a fin de conciliar los </a:t>
            </a:r>
            <a:r>
              <a:rPr lang="en-US" sz="2400" dirty="0" err="1"/>
              <a:t>horarios</a:t>
            </a:r>
            <a:r>
              <a:rPr lang="en-US" sz="2400" dirty="0"/>
              <a:t> de los </a:t>
            </a:r>
            <a:r>
              <a:rPr lang="en-US" sz="2400" dirty="0" err="1"/>
              <a:t>centros</a:t>
            </a:r>
            <a:r>
              <a:rPr lang="en-US" sz="2400" dirty="0"/>
              <a:t> de </a:t>
            </a:r>
            <a:r>
              <a:rPr lang="en-US" sz="2400" dirty="0" err="1"/>
              <a:t>educación</a:t>
            </a:r>
            <a:r>
              <a:rPr lang="en-US" sz="2400" dirty="0"/>
              <a:t> especial </a:t>
            </a:r>
            <a:r>
              <a:rPr lang="en-US" sz="2400" dirty="0" err="1"/>
              <a:t>donde</a:t>
            </a:r>
            <a:r>
              <a:rPr lang="en-US" sz="2400" dirty="0"/>
              <a:t> el </a:t>
            </a:r>
            <a:r>
              <a:rPr lang="en-US" sz="2400" dirty="0" err="1"/>
              <a:t>hijo</a:t>
            </a:r>
            <a:r>
              <a:rPr lang="en-US" sz="2400" dirty="0"/>
              <a:t> o </a:t>
            </a:r>
            <a:r>
              <a:rPr lang="en-US" sz="2400" dirty="0" err="1"/>
              <a:t>hija</a:t>
            </a:r>
            <a:r>
              <a:rPr lang="en-US" sz="2400" dirty="0"/>
              <a:t> </a:t>
            </a:r>
            <a:r>
              <a:rPr lang="en-US" sz="2400" dirty="0" err="1"/>
              <a:t>reciba</a:t>
            </a:r>
            <a:r>
              <a:rPr lang="en-US" sz="2400" dirty="0"/>
              <a:t> </a:t>
            </a:r>
            <a:r>
              <a:rPr lang="en-US" sz="2400" dirty="0" err="1"/>
              <a:t>atención</a:t>
            </a:r>
            <a:r>
              <a:rPr lang="en-US" sz="2400" dirty="0"/>
              <a:t> con los </a:t>
            </a:r>
            <a:r>
              <a:rPr lang="en-US" sz="2400" dirty="0" err="1"/>
              <a:t>horarios</a:t>
            </a:r>
            <a:r>
              <a:rPr lang="en-US" sz="2400" dirty="0"/>
              <a:t> de los </a:t>
            </a:r>
            <a:r>
              <a:rPr lang="en-US" sz="2400" dirty="0" err="1"/>
              <a:t>propios</a:t>
            </a:r>
            <a:r>
              <a:rPr lang="en-US" sz="2400" dirty="0"/>
              <a:t> </a:t>
            </a:r>
            <a:r>
              <a:rPr lang="en-US" sz="2400" dirty="0" err="1"/>
              <a:t>puestos</a:t>
            </a:r>
            <a:r>
              <a:rPr lang="en-US" sz="2400" dirty="0"/>
              <a:t> de </a:t>
            </a:r>
            <a:r>
              <a:rPr lang="en-US" sz="2400" dirty="0" err="1"/>
              <a:t>trabajo</a:t>
            </a:r>
            <a:r>
              <a:rPr lang="en-US" sz="2400" dirty="0"/>
              <a:t>, </a:t>
            </a:r>
            <a:r>
              <a:rPr lang="en-US" sz="2400" dirty="0" err="1"/>
              <a:t>siempre</a:t>
            </a:r>
            <a:r>
              <a:rPr lang="en-US" sz="2400" dirty="0"/>
              <a:t> que las </a:t>
            </a:r>
            <a:r>
              <a:rPr lang="en-US" sz="2400" dirty="0" err="1"/>
              <a:t>necesidades</a:t>
            </a:r>
            <a:r>
              <a:rPr lang="en-US" sz="2400" dirty="0"/>
              <a:t> del </a:t>
            </a:r>
            <a:r>
              <a:rPr lang="en-US" sz="2400" dirty="0" err="1"/>
              <a:t>servicio</a:t>
            </a:r>
            <a:r>
              <a:rPr lang="en-US" sz="2400" dirty="0"/>
              <a:t> lo </a:t>
            </a:r>
            <a:r>
              <a:rPr lang="en-US" sz="2400" dirty="0" err="1"/>
              <a:t>permitan</a:t>
            </a:r>
            <a:r>
              <a:rPr lang="en-US" sz="2400" dirty="0"/>
              <a:t>. 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Se debe </a:t>
            </a:r>
            <a:r>
              <a:rPr lang="en-US" sz="2400" dirty="0" err="1"/>
              <a:t>solicitar</a:t>
            </a:r>
            <a:r>
              <a:rPr lang="en-US" sz="2400" dirty="0"/>
              <a:t> el primer día </a:t>
            </a:r>
            <a:r>
              <a:rPr lang="en-US" sz="2400" dirty="0" err="1"/>
              <a:t>hábil</a:t>
            </a:r>
            <a:r>
              <a:rPr lang="en-US" sz="2400" dirty="0"/>
              <a:t> de </a:t>
            </a:r>
            <a:r>
              <a:rPr lang="en-US" sz="2400" dirty="0" err="1"/>
              <a:t>septiembre</a:t>
            </a:r>
            <a:r>
              <a:rPr lang="en-US" sz="2400" dirty="0"/>
              <a:t> de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curso</a:t>
            </a:r>
            <a:r>
              <a:rPr lang="en-US" sz="2400" dirty="0"/>
              <a:t> escolar y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concesión</a:t>
            </a:r>
            <a:r>
              <a:rPr lang="en-US" sz="2400" dirty="0"/>
              <a:t> se </a:t>
            </a:r>
            <a:r>
              <a:rPr lang="en-US" sz="2400" dirty="0" err="1"/>
              <a:t>hará</a:t>
            </a:r>
            <a:r>
              <a:rPr lang="en-US" sz="2400" dirty="0"/>
              <a:t> </a:t>
            </a:r>
            <a:r>
              <a:rPr lang="en-US" sz="2400" dirty="0" err="1"/>
              <a:t>coincidir</a:t>
            </a:r>
            <a:r>
              <a:rPr lang="en-US" sz="2400" dirty="0"/>
              <a:t> con el </a:t>
            </a:r>
            <a:r>
              <a:rPr lang="en-US" sz="2400" dirty="0" err="1"/>
              <a:t>mismo</a:t>
            </a:r>
            <a:r>
              <a:rPr lang="en-US" sz="2400" dirty="0"/>
              <a:t>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 dirty="0">
                <a:solidFill>
                  <a:schemeClr val="hlink"/>
                </a:solidFill>
                <a:hlinkClick r:id="rId3" action="ppaction://hlinksldjump"/>
              </a:rPr>
              <a:t>RH04</a:t>
            </a:r>
            <a:r>
              <a:rPr lang="en-US" sz="2400" u="sng" dirty="0">
                <a:solidFill>
                  <a:schemeClr val="hlink"/>
                </a:solidFill>
              </a:rPr>
              <a:t>. </a:t>
            </a:r>
            <a:r>
              <a:rPr lang="en-US" sz="2400" u="sng" dirty="0">
                <a:solidFill>
                  <a:schemeClr val="bg2"/>
                </a:solidFill>
              </a:rPr>
              <a:t>Se </a:t>
            </a:r>
            <a:r>
              <a:rPr lang="en-US" sz="2400" u="sng" dirty="0" err="1">
                <a:solidFill>
                  <a:schemeClr val="bg2"/>
                </a:solidFill>
              </a:rPr>
              <a:t>puede</a:t>
            </a:r>
            <a:r>
              <a:rPr lang="en-US" sz="2400" u="sng" dirty="0">
                <a:solidFill>
                  <a:schemeClr val="bg2"/>
                </a:solidFill>
              </a:rPr>
              <a:t> </a:t>
            </a:r>
            <a:r>
              <a:rPr lang="en-US" sz="2400" u="sng" dirty="0" err="1">
                <a:solidFill>
                  <a:schemeClr val="bg2"/>
                </a:solidFill>
              </a:rPr>
              <a:t>hacer</a:t>
            </a:r>
            <a:r>
              <a:rPr lang="en-US" sz="2400" u="sng" dirty="0">
                <a:solidFill>
                  <a:schemeClr val="bg2"/>
                </a:solidFill>
              </a:rPr>
              <a:t> en </a:t>
            </a:r>
            <a:r>
              <a:rPr lang="en-US" sz="2400" u="sng" smtClean="0">
                <a:solidFill>
                  <a:schemeClr val="bg2"/>
                </a:solidFill>
              </a:rPr>
              <a:t>Yedra</a:t>
            </a:r>
            <a:endParaRPr sz="2400" dirty="0"/>
          </a:p>
          <a:p>
            <a:pPr marL="228600" lvl="0" indent="-76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0" name="Google Shape;150;p3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802386" y="2699590"/>
            <a:ext cx="10944573" cy="203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  <a:buSzPts val="1800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Se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deben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1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evaluar</a:t>
            </a:r>
            <a:r>
              <a:rPr lang="en-US" sz="1800" b="1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1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las</a:t>
            </a:r>
            <a:r>
              <a:rPr lang="en-US" sz="1800" b="1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1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condiciones</a:t>
            </a:r>
            <a:r>
              <a:rPr lang="en-US" sz="1800" b="1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sz="1800" b="1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puesto</a:t>
            </a:r>
            <a:r>
              <a:rPr lang="en-US" sz="1800" b="1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800" b="1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trabajo</a:t>
            </a:r>
            <a:r>
              <a:rPr lang="en-US" sz="1800" b="1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pueden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influir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negativamente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salud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embarazada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o del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feto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. Si los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resultados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 de la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evaluación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revelasen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riesgo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para la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seguridad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salud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posible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repercusión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embarazo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o la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lactancia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, se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deberán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adoptar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las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medidas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necesarias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evitar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riesgo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Puedes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consultar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la  </a:t>
            </a:r>
            <a:r>
              <a:rPr lang="en-US" sz="1800" b="0" i="0" u="none" strike="noStrike" cap="none" dirty="0" err="1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la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u="sng" dirty="0" err="1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r:id="rId3" action="ppaction://hlinksldjump"/>
              </a:rPr>
              <a:t>guia</a:t>
            </a:r>
            <a:r>
              <a:rPr lang="en-US" sz="1800" u="sng" dirty="0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r:id="rId3" action="ppaction://hlinksldjump"/>
              </a:rPr>
              <a:t>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r:id="rId3" action="ppaction://hlinksldjump"/>
              </a:rPr>
              <a:t> </a:t>
            </a:r>
            <a:r>
              <a:rPr lang="en-US" sz="1800" b="0" i="0" u="sng" strike="noStrike" cap="none" dirty="0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r:id="rId3" action="ppaction://hlinksldjump"/>
              </a:rPr>
              <a:t>de </a:t>
            </a:r>
            <a:r>
              <a:rPr lang="es-ES" sz="1800" b="0" i="0" u="sng" strike="noStrike" cap="none" dirty="0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r:id="rId3" action="ppaction://hlinksldjump"/>
              </a:rPr>
              <a:t>orientación</a:t>
            </a:r>
            <a:r>
              <a:rPr lang="en-US" sz="1800" b="0" i="0" u="sng" strike="noStrike" cap="none" dirty="0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r:id="rId3" action="ppaction://hlinksldjump"/>
              </a:rPr>
              <a:t>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 la </a:t>
            </a:r>
            <a:r>
              <a:rPr lang="en-US" sz="1800" b="0" i="0" u="none" strike="noStrike" cap="none" dirty="0" err="1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tabla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de  la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propia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sng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r:id="rId3" action="ppaction://hlinksldjump"/>
              </a:rPr>
              <a:t>ley de </a:t>
            </a:r>
            <a:r>
              <a:rPr lang="en-US" sz="1800" b="0" i="0" u="sng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r:id="rId3" action="ppaction://hlinksldjump"/>
              </a:rPr>
              <a:t>prevención</a:t>
            </a:r>
            <a:r>
              <a:rPr lang="en-US" sz="1800" b="0" i="0" u="sng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r:id="rId3" action="ppaction://hlinksldjump"/>
              </a:rPr>
              <a:t> de </a:t>
            </a:r>
            <a:r>
              <a:rPr lang="en-US" sz="1800" b="0" i="0" u="sng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r:id="rId3" action="ppaction://hlinksldjump"/>
              </a:rPr>
              <a:t>riesgos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54" name="Google Shape;154;p3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831736" y="1279545"/>
            <a:ext cx="10216523" cy="136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La ley de prevención de riesgos laborales </a:t>
            </a:r>
            <a:r>
              <a:rPr lang="en-US" sz="1800" b="0" i="0" u="none" strike="noStrike" cap="none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considera el embarazo y la lactancia como situaciones de  especial  sensibilidad a determinados riesgos laborales y que requiere una protección especial para salvaguardar la salud de la mujer en relación con los riesgos que pueden afectarla.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1018582" y="4719435"/>
            <a:ext cx="10686657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Debes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comunicar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embarazo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Servicio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Prevención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Riesgos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Laborales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 la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Consejería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Educación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que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evalúe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puesto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trabajo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conveniente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alguna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modificación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mismo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es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necesario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cambiarte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puesto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Mandar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solicitud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correo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1800" b="0" i="0" u="sng" strike="noStrike" cap="none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salud.laboral@educantabria.es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914987" y="264033"/>
            <a:ext cx="10993549" cy="67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ndara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RIESGO DURANTE EL EMBARAZO O LA LACTANCIA</a:t>
            </a:r>
            <a:endParaRPr sz="3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17;p22">
            <a:extLst>
              <a:ext uri="{FF2B5EF4-FFF2-40B4-BE49-F238E27FC236}">
                <a16:creationId xmlns:a16="http://schemas.microsoft.com/office/drawing/2014/main" xmlns="" id="{13A76FD2-5B14-421B-9F5E-DFEAA74B24D3}"/>
              </a:ext>
            </a:extLst>
          </p:cNvPr>
          <p:cNvSpPr/>
          <p:nvPr/>
        </p:nvSpPr>
        <p:spPr>
          <a:xfrm>
            <a:off x="6350832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7;p22">
            <a:extLst>
              <a:ext uri="{FF2B5EF4-FFF2-40B4-BE49-F238E27FC236}">
                <a16:creationId xmlns:a16="http://schemas.microsoft.com/office/drawing/2014/main" xmlns="" id="{101695D2-C255-4AEF-BD8C-175734A0D529}"/>
              </a:ext>
            </a:extLst>
          </p:cNvPr>
          <p:cNvSpPr/>
          <p:nvPr/>
        </p:nvSpPr>
        <p:spPr>
          <a:xfrm>
            <a:off x="3376479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2"/>
          <p:cNvSpPr txBox="1">
            <a:spLocks noGrp="1"/>
          </p:cNvSpPr>
          <p:nvPr>
            <p:ph type="title"/>
          </p:nvPr>
        </p:nvSpPr>
        <p:spPr>
          <a:xfrm>
            <a:off x="2370887" y="326013"/>
            <a:ext cx="6845092" cy="5975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dirty="0" lang="en-US" sz="3600"/>
              <a:t>CONCILIACIÓN FAMILIAR</a:t>
            </a:r>
            <a:endParaRPr dirty="0" sz="3600"/>
          </a:p>
        </p:txBody>
      </p:sp>
      <p:grpSp>
        <p:nvGrpSpPr>
          <p:cNvPr id="410" name="Google Shape;410;p22"/>
          <p:cNvGrpSpPr/>
          <p:nvPr/>
        </p:nvGrpSpPr>
        <p:grpSpPr>
          <a:xfrm>
            <a:off x="2370887" y="1336768"/>
            <a:ext cx="8193770" cy="3544948"/>
            <a:chOff x="213589" y="-64223"/>
            <a:chExt cx="7943719" cy="3259754"/>
          </a:xfrm>
        </p:grpSpPr>
        <p:sp>
          <p:nvSpPr>
            <p:cNvPr id="413" name="Google Shape;413;p22"/>
            <p:cNvSpPr/>
            <p:nvPr/>
          </p:nvSpPr>
          <p:spPr>
            <a:xfrm>
              <a:off x="213589" y="-64223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2">
              <a:hlinkClick action="ppaction://hlinksldjump" r:id="rId3"/>
            </p:cNvPr>
            <p:cNvSpPr txBox="1"/>
            <p:nvPr/>
          </p:nvSpPr>
          <p:spPr>
            <a:xfrm>
              <a:off x="213589" y="3418"/>
              <a:ext cx="2455472" cy="140564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Acompañar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al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médico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2">
              <a:hlinkClick action="ppaction://hlinksldjump" r:id="rId4"/>
            </p:cNvPr>
            <p:cNvSpPr txBox="1"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domiciliarios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1358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2">
              <a:hlinkClick action="ppaction://hlinksldjump" r:id="rId5"/>
            </p:cNvPr>
            <p:cNvSpPr txBox="1"/>
            <p:nvPr/>
          </p:nvSpPr>
          <p:spPr>
            <a:xfrm>
              <a:off x="243649" y="1739581"/>
              <a:ext cx="2395352" cy="1455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Flexibilidad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horaria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>
              <a:hlinkClick action="ppaction://hlinksldjump" r:id="rId6"/>
            </p:cNvPr>
            <p:cNvSpPr txBox="1"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615628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2">
              <a:hlinkClick action="ppaction://hlinksldjump" r:id="rId7"/>
            </p:cNvPr>
            <p:cNvSpPr txBox="1"/>
            <p:nvPr/>
          </p:nvSpPr>
          <p:spPr>
            <a:xfrm>
              <a:off x="5573060" y="1722248"/>
              <a:ext cx="2584248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menor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con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enfermedad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grave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875540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2">
              <a:hlinkClick action="ppaction://hlinksldjump" r:id="rId8"/>
            </p:cNvPr>
            <p:cNvSpPr txBox="1"/>
            <p:nvPr/>
          </p:nvSpPr>
          <p:spPr>
            <a:xfrm>
              <a:off x="291460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retribuida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descr="Un grupo de figuras de palos de madera multicolores" id="425" name="Google Shape;425;p22"/>
          <p:cNvPicPr preferRelativeResize="0"/>
          <p:nvPr/>
        </p:nvPicPr>
        <p:blipFill rotWithShape="1">
          <a:blip r:embed="rId9">
            <a:alphaModFix/>
          </a:blip>
          <a:srcRect r="59"/>
          <a:stretch/>
        </p:blipFill>
        <p:spPr>
          <a:xfrm>
            <a:off x="20" y="1730"/>
            <a:ext cx="21175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2">
            <a:hlinkClick action="ppaction://hlinksldjump" r:id="rId10"/>
          </p:cNvPr>
          <p:cNvSpPr txBox="1"/>
          <p:nvPr/>
        </p:nvSpPr>
        <p:spPr>
          <a:xfrm>
            <a:off x="10564657" y="6059097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" name="Google Shape;418;p22">
            <a:hlinkClick action="ppaction://hlinksldjump" r:id="rId11"/>
            <a:extLst>
              <a:ext uri="{FF2B5EF4-FFF2-40B4-BE49-F238E27FC236}">
                <a16:creationId xmlns:a16="http://schemas.microsoft.com/office/drawing/2014/main" xmlns="" id="{ECA895FA-C422-4F6D-B24D-76E917C75CDA}"/>
              </a:ext>
            </a:extLst>
          </p:cNvPr>
          <p:cNvSpPr txBox="1"/>
          <p:nvPr/>
        </p:nvSpPr>
        <p:spPr>
          <a:xfrm>
            <a:off x="3363024" y="5110541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Hijos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hijas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discapacidad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" name="Google Shape;418;p22">
            <a:hlinkClick action="ppaction://hlinksldjump" r:id="rId12"/>
            <a:extLst>
              <a:ext uri="{FF2B5EF4-FFF2-40B4-BE49-F238E27FC236}">
                <a16:creationId xmlns:a16="http://schemas.microsoft.com/office/drawing/2014/main" xmlns="" id="{2AEC755D-9689-49BC-BAB9-3FDFCAA9A0AA}"/>
              </a:ext>
            </a:extLst>
          </p:cNvPr>
          <p:cNvSpPr txBox="1"/>
          <p:nvPr/>
        </p:nvSpPr>
        <p:spPr>
          <a:xfrm>
            <a:off x="6337377" y="5205405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Excedencia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3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70578"/>
      </p:ext>
    </p:extLst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7"/>
          <p:cNvSpPr txBox="1">
            <a:spLocks noGrp="1"/>
          </p:cNvSpPr>
          <p:nvPr>
            <p:ph type="title"/>
          </p:nvPr>
        </p:nvSpPr>
        <p:spPr>
          <a:xfrm>
            <a:off x="1161840" y="609362"/>
            <a:ext cx="9868317" cy="71139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b="1" lang="en-US" sz="2800"/>
              <a:t>REDUCCIÓN DE JORNADA RETRIBUIDA</a:t>
            </a:r>
            <a:endParaRPr sz="2800"/>
          </a:p>
        </p:txBody>
      </p:sp>
      <p:sp>
        <p:nvSpPr>
          <p:cNvPr id="630" name="Google Shape;630;p37"/>
          <p:cNvSpPr txBox="1">
            <a:spLocks noGrp="1"/>
          </p:cNvSpPr>
          <p:nvPr>
            <p:ph idx="1" type="body"/>
          </p:nvPr>
        </p:nvSpPr>
        <p:spPr>
          <a:xfrm>
            <a:off x="1298069" y="1540189"/>
            <a:ext cx="9595861" cy="377762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-228600" lvl="0" marL="228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dirty="0" err="1" lang="en-US" sz="2400"/>
              <a:t>Derecho</a:t>
            </a:r>
            <a:r>
              <a:rPr dirty="0" lang="en-US" sz="2400"/>
              <a:t> a </a:t>
            </a:r>
            <a:r>
              <a:rPr dirty="0" err="1" lang="en-US" sz="2400"/>
              <a:t>disfrutar</a:t>
            </a:r>
            <a:r>
              <a:rPr dirty="0" lang="en-US" sz="2400"/>
              <a:t> de al </a:t>
            </a:r>
            <a:r>
              <a:rPr dirty="0" err="1" lang="en-US" sz="2400"/>
              <a:t>menos</a:t>
            </a:r>
            <a:r>
              <a:rPr dirty="0" lang="en-US" sz="2400"/>
              <a:t> la </a:t>
            </a:r>
            <a:r>
              <a:rPr dirty="0" err="1" lang="en-US" sz="2400"/>
              <a:t>mitad</a:t>
            </a:r>
            <a:r>
              <a:rPr dirty="0" lang="en-US" sz="2400"/>
              <a:t> de la </a:t>
            </a:r>
            <a:r>
              <a:rPr dirty="0" err="1" lang="en-US" sz="2400"/>
              <a:t>jornada</a:t>
            </a:r>
            <a:r>
              <a:rPr dirty="0" lang="en-US" sz="2400"/>
              <a:t> de </a:t>
            </a:r>
            <a:r>
              <a:rPr dirty="0" err="1" lang="en-US" sz="2400"/>
              <a:t>trabajo</a:t>
            </a:r>
            <a:r>
              <a:rPr dirty="0" lang="en-US" sz="2400"/>
              <a:t> </a:t>
            </a:r>
            <a:r>
              <a:rPr dirty="0" err="1" lang="en-US" sz="2400"/>
              <a:t>por</a:t>
            </a:r>
            <a:r>
              <a:rPr dirty="0" lang="en-US" sz="2400"/>
              <a:t> </a:t>
            </a:r>
            <a:r>
              <a:rPr dirty="0" err="1" lang="en-US" sz="2400"/>
              <a:t>razones</a:t>
            </a:r>
            <a:r>
              <a:rPr dirty="0" lang="en-US" sz="2400"/>
              <a:t> de </a:t>
            </a:r>
            <a:r>
              <a:rPr dirty="0" err="1" lang="en-US" sz="2400"/>
              <a:t>enfermedad</a:t>
            </a:r>
            <a:r>
              <a:rPr dirty="0" lang="en-US" sz="2400"/>
              <a:t> </a:t>
            </a:r>
            <a:r>
              <a:rPr dirty="0" err="1" lang="en-US" sz="2400"/>
              <a:t>muy</a:t>
            </a:r>
            <a:r>
              <a:rPr dirty="0" lang="en-US" sz="2400"/>
              <a:t> grave y </a:t>
            </a:r>
            <a:r>
              <a:rPr dirty="0" err="1" lang="en-US" sz="2400"/>
              <a:t>por</a:t>
            </a:r>
            <a:r>
              <a:rPr dirty="0" lang="en-US" sz="2400"/>
              <a:t> el </a:t>
            </a:r>
            <a:r>
              <a:rPr dirty="0" err="1" lang="en-US" sz="2400"/>
              <a:t>plazo</a:t>
            </a:r>
            <a:r>
              <a:rPr dirty="0" lang="en-US" sz="2400"/>
              <a:t> </a:t>
            </a:r>
            <a:r>
              <a:rPr dirty="0" err="1" lang="en-US" sz="2400"/>
              <a:t>máximo</a:t>
            </a:r>
            <a:r>
              <a:rPr dirty="0" lang="en-US" sz="2400"/>
              <a:t> de 1 </a:t>
            </a:r>
            <a:r>
              <a:rPr dirty="0" err="1" lang="en-US" sz="2400"/>
              <a:t>mes</a:t>
            </a:r>
            <a:r>
              <a:rPr dirty="0" lang="en-US" sz="2400"/>
              <a:t>.</a:t>
            </a:r>
            <a:endParaRPr dirty="0"/>
          </a:p>
          <a:p>
            <a:pPr algn="l" indent="-2286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dirty="0" lang="en-US" sz="2400"/>
              <a:t>Si </a:t>
            </a:r>
            <a:r>
              <a:rPr dirty="0" err="1" lang="en-US" sz="2400"/>
              <a:t>hubiera</a:t>
            </a:r>
            <a:r>
              <a:rPr dirty="0" lang="en-US" sz="2400"/>
              <a:t> </a:t>
            </a:r>
            <a:r>
              <a:rPr dirty="0" err="1" lang="en-US" sz="2400"/>
              <a:t>más</a:t>
            </a:r>
            <a:r>
              <a:rPr dirty="0" lang="en-US" sz="2400"/>
              <a:t> de </a:t>
            </a:r>
            <a:r>
              <a:rPr dirty="0" err="1" lang="en-US" sz="2400"/>
              <a:t>una</a:t>
            </a:r>
            <a:r>
              <a:rPr dirty="0" lang="en-US" sz="2400"/>
              <a:t> persona titular de </a:t>
            </a:r>
            <a:r>
              <a:rPr dirty="0" err="1" lang="en-US" sz="2400"/>
              <a:t>este</a:t>
            </a:r>
            <a:r>
              <a:rPr dirty="0" lang="en-US" sz="2400"/>
              <a:t> </a:t>
            </a:r>
            <a:r>
              <a:rPr dirty="0" err="1" lang="en-US" sz="2400"/>
              <a:t>derecho</a:t>
            </a:r>
            <a:r>
              <a:rPr dirty="0" lang="en-US" sz="2400"/>
              <a:t> </a:t>
            </a:r>
            <a:r>
              <a:rPr dirty="0" err="1" lang="en-US" sz="2400"/>
              <a:t>por</a:t>
            </a:r>
            <a:r>
              <a:rPr dirty="0" lang="en-US" sz="2400"/>
              <a:t> el </a:t>
            </a:r>
            <a:r>
              <a:rPr dirty="0" err="1" lang="en-US" sz="2400"/>
              <a:t>mismo</a:t>
            </a:r>
            <a:r>
              <a:rPr dirty="0" lang="en-US" sz="2400"/>
              <a:t> </a:t>
            </a:r>
            <a:r>
              <a:rPr dirty="0" err="1" lang="en-US" sz="2400"/>
              <a:t>hecho</a:t>
            </a:r>
            <a:r>
              <a:rPr dirty="0" lang="en-US" sz="2400"/>
              <a:t> </a:t>
            </a:r>
            <a:r>
              <a:rPr dirty="0" err="1" lang="en-US" sz="2400"/>
              <a:t>causante</a:t>
            </a:r>
            <a:r>
              <a:rPr dirty="0" lang="en-US" sz="2400"/>
              <a:t>, el </a:t>
            </a:r>
            <a:r>
              <a:rPr dirty="0" err="1" lang="en-US" sz="2400"/>
              <a:t>tiempo</a:t>
            </a:r>
            <a:r>
              <a:rPr dirty="0" lang="en-US" sz="2400"/>
              <a:t> de </a:t>
            </a:r>
            <a:r>
              <a:rPr dirty="0" err="1" lang="en-US" sz="2400"/>
              <a:t>disfrute</a:t>
            </a:r>
            <a:r>
              <a:rPr dirty="0" lang="en-US" sz="2400"/>
              <a:t> de </a:t>
            </a:r>
            <a:r>
              <a:rPr dirty="0" err="1" lang="en-US" sz="2400"/>
              <a:t>esta</a:t>
            </a:r>
            <a:r>
              <a:rPr dirty="0" lang="en-US" sz="2400"/>
              <a:t> </a:t>
            </a:r>
            <a:r>
              <a:rPr dirty="0" err="1" lang="en-US" sz="2400"/>
              <a:t>reducción</a:t>
            </a:r>
            <a:r>
              <a:rPr dirty="0" lang="en-US" sz="2400"/>
              <a:t> se </a:t>
            </a:r>
            <a:r>
              <a:rPr dirty="0" err="1" lang="en-US" sz="2400"/>
              <a:t>podrá</a:t>
            </a:r>
            <a:r>
              <a:rPr dirty="0" lang="en-US" sz="2400"/>
              <a:t> </a:t>
            </a:r>
            <a:r>
              <a:rPr dirty="0" err="1" lang="en-US" sz="2400"/>
              <a:t>prorratear</a:t>
            </a:r>
            <a:r>
              <a:rPr dirty="0" lang="en-US" sz="2400"/>
              <a:t> entre </a:t>
            </a:r>
            <a:r>
              <a:rPr dirty="0" err="1" lang="en-US" sz="2400"/>
              <a:t>las</a:t>
            </a:r>
            <a:r>
              <a:rPr dirty="0" lang="en-US" sz="2400"/>
              <a:t> </a:t>
            </a:r>
            <a:r>
              <a:rPr dirty="0" err="1" lang="en-US" sz="2400"/>
              <a:t>mismas</a:t>
            </a:r>
            <a:r>
              <a:rPr dirty="0" lang="en-US" sz="2400"/>
              <a:t>, </a:t>
            </a:r>
            <a:r>
              <a:rPr dirty="0" err="1" lang="en-US" sz="2400"/>
              <a:t>respetando</a:t>
            </a:r>
            <a:r>
              <a:rPr dirty="0" lang="en-US" sz="2400"/>
              <a:t> en </a:t>
            </a:r>
            <a:r>
              <a:rPr dirty="0" err="1" lang="en-US" sz="2400"/>
              <a:t>todo</a:t>
            </a:r>
            <a:r>
              <a:rPr dirty="0" lang="en-US" sz="2400"/>
              <a:t> </a:t>
            </a:r>
            <a:r>
              <a:rPr dirty="0" err="1" lang="en-US" sz="2400"/>
              <a:t>caso</a:t>
            </a:r>
            <a:r>
              <a:rPr dirty="0" lang="en-US" sz="2400"/>
              <a:t>, el </a:t>
            </a:r>
            <a:r>
              <a:rPr dirty="0" err="1" lang="en-US" sz="2400"/>
              <a:t>plazo</a:t>
            </a:r>
            <a:r>
              <a:rPr dirty="0" lang="en-US" sz="2400"/>
              <a:t> </a:t>
            </a:r>
            <a:r>
              <a:rPr dirty="0" err="1" lang="en-US" sz="2400"/>
              <a:t>máximo</a:t>
            </a:r>
            <a:r>
              <a:rPr dirty="0" lang="en-US" sz="2400"/>
              <a:t>. </a:t>
            </a:r>
            <a:endParaRPr dirty="0"/>
          </a:p>
          <a:p>
            <a:pPr algn="l" indent="-2286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dirty="0" lang="en-US" sz="2400" u="sng">
                <a:solidFill>
                  <a:schemeClr val="hlink"/>
                </a:solidFill>
                <a:hlinkClick action="ppaction://hlinksldjump" r:id="rId3"/>
              </a:rPr>
              <a:t>RH02 e </a:t>
            </a:r>
            <a:r>
              <a:rPr dirty="0" err="1" lang="en-US" sz="2400" u="sng">
                <a:solidFill>
                  <a:schemeClr val="hlink"/>
                </a:solidFill>
                <a:hlinkClick action="ppaction://hlinksldjump" r:id="rId3"/>
              </a:rPr>
              <a:t>informe</a:t>
            </a:r>
            <a:r>
              <a:rPr dirty="0" lang="en-US" sz="2400" u="sng">
                <a:solidFill>
                  <a:schemeClr val="hlink"/>
                </a:solidFill>
                <a:hlinkClick action="ppaction://hlinksldjump" r:id="rId3"/>
              </a:rPr>
              <a:t> </a:t>
            </a:r>
            <a:r>
              <a:rPr dirty="0" err="1" lang="en-US" sz="2400" u="sng">
                <a:solidFill>
                  <a:schemeClr val="hlink"/>
                </a:solidFill>
                <a:hlinkClick action="ppaction://hlinksldjump" r:id="rId3"/>
              </a:rPr>
              <a:t>médico</a:t>
            </a:r>
            <a:endParaRPr dirty="0" sz="2400"/>
          </a:p>
          <a:p>
            <a:pPr algn="l" indent="-762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dirty="0" sz="2400"/>
          </a:p>
          <a:p>
            <a:pPr algn="l" indent="-76200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dirty="0" sz="24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17;p22">
            <a:extLst>
              <a:ext uri="{FF2B5EF4-FFF2-40B4-BE49-F238E27FC236}">
                <a16:creationId xmlns:a16="http://schemas.microsoft.com/office/drawing/2014/main" xmlns="" id="{13A76FD2-5B14-421B-9F5E-DFEAA74B24D3}"/>
              </a:ext>
            </a:extLst>
          </p:cNvPr>
          <p:cNvSpPr/>
          <p:nvPr/>
        </p:nvSpPr>
        <p:spPr>
          <a:xfrm>
            <a:off x="6350832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7;p22">
            <a:extLst>
              <a:ext uri="{FF2B5EF4-FFF2-40B4-BE49-F238E27FC236}">
                <a16:creationId xmlns:a16="http://schemas.microsoft.com/office/drawing/2014/main" xmlns="" id="{101695D2-C255-4AEF-BD8C-175734A0D529}"/>
              </a:ext>
            </a:extLst>
          </p:cNvPr>
          <p:cNvSpPr/>
          <p:nvPr/>
        </p:nvSpPr>
        <p:spPr>
          <a:xfrm>
            <a:off x="3376479" y="5110541"/>
            <a:ext cx="2532765" cy="1602180"/>
          </a:xfrm>
          <a:prstGeom prst="rect">
            <a:avLst/>
          </a:prstGeom>
          <a:solidFill>
            <a:srgbClr val="AB84C6"/>
          </a:solidFill>
          <a:ln cap="flat" cmpd="sng" w="1270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2"/>
          <p:cNvSpPr txBox="1">
            <a:spLocks noGrp="1"/>
          </p:cNvSpPr>
          <p:nvPr>
            <p:ph type="title"/>
          </p:nvPr>
        </p:nvSpPr>
        <p:spPr>
          <a:xfrm>
            <a:off x="2370887" y="326013"/>
            <a:ext cx="6845092" cy="5975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dirty="0" lang="en-US" sz="3600"/>
              <a:t>CONCILIACIÓN FAMILIAR</a:t>
            </a:r>
            <a:endParaRPr dirty="0" sz="3600"/>
          </a:p>
        </p:txBody>
      </p:sp>
      <p:grpSp>
        <p:nvGrpSpPr>
          <p:cNvPr id="410" name="Google Shape;410;p22"/>
          <p:cNvGrpSpPr/>
          <p:nvPr/>
        </p:nvGrpSpPr>
        <p:grpSpPr>
          <a:xfrm>
            <a:off x="2370887" y="1336768"/>
            <a:ext cx="8193770" cy="3544948"/>
            <a:chOff x="213589" y="-64223"/>
            <a:chExt cx="7943719" cy="3259754"/>
          </a:xfrm>
        </p:grpSpPr>
        <p:sp>
          <p:nvSpPr>
            <p:cNvPr id="413" name="Google Shape;413;p22"/>
            <p:cNvSpPr/>
            <p:nvPr/>
          </p:nvSpPr>
          <p:spPr>
            <a:xfrm>
              <a:off x="213589" y="-64223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2">
              <a:hlinkClick action="ppaction://hlinksldjump" r:id="rId3"/>
            </p:cNvPr>
            <p:cNvSpPr txBox="1"/>
            <p:nvPr/>
          </p:nvSpPr>
          <p:spPr>
            <a:xfrm>
              <a:off x="213589" y="3418"/>
              <a:ext cx="2455472" cy="140564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Acompañar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al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médico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2">
              <a:hlinkClick action="ppaction://hlinksldjump" r:id="rId4"/>
            </p:cNvPr>
            <p:cNvSpPr txBox="1"/>
            <p:nvPr/>
          </p:nvSpPr>
          <p:spPr>
            <a:xfrm>
              <a:off x="561562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domiciliarios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1358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2">
              <a:hlinkClick action="ppaction://hlinksldjump" r:id="rId5"/>
            </p:cNvPr>
            <p:cNvSpPr txBox="1"/>
            <p:nvPr/>
          </p:nvSpPr>
          <p:spPr>
            <a:xfrm>
              <a:off x="243649" y="1739581"/>
              <a:ext cx="2395352" cy="1455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Flexibilidad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horaria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>
              <a:hlinkClick action="ppaction://hlinksldjump" r:id="rId6"/>
            </p:cNvPr>
            <p:cNvSpPr txBox="1"/>
            <p:nvPr/>
          </p:nvSpPr>
          <p:spPr>
            <a:xfrm>
              <a:off x="2914609" y="172224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por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cuidados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615628" y="172224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2">
              <a:hlinkClick action="ppaction://hlinksldjump" r:id="rId7"/>
            </p:cNvPr>
            <p:cNvSpPr txBox="1"/>
            <p:nvPr/>
          </p:nvSpPr>
          <p:spPr>
            <a:xfrm>
              <a:off x="5573060" y="1722248"/>
              <a:ext cx="2584248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Cuidado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o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hija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menor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con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enfermedad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grave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875540" y="3418"/>
              <a:ext cx="2455472" cy="1473283"/>
            </a:xfrm>
            <a:prstGeom prst="rect">
              <a:avLst/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2">
              <a:hlinkClick action="ppaction://hlinksldjump" r:id="rId8"/>
            </p:cNvPr>
            <p:cNvSpPr txBox="1"/>
            <p:nvPr/>
          </p:nvSpPr>
          <p:spPr>
            <a:xfrm>
              <a:off x="2914608" y="3418"/>
              <a:ext cx="2455472" cy="1473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72375" lIns="72375" rIns="72375" spcFirstLastPara="1" tIns="723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jornada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retribuida</a:t>
              </a:r>
              <a:endParaRPr b="0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descr="Un grupo de figuras de palos de madera multicolores" id="425" name="Google Shape;425;p22"/>
          <p:cNvPicPr preferRelativeResize="0"/>
          <p:nvPr/>
        </p:nvPicPr>
        <p:blipFill rotWithShape="1">
          <a:blip r:embed="rId9">
            <a:alphaModFix/>
          </a:blip>
          <a:srcRect r="59"/>
          <a:stretch/>
        </p:blipFill>
        <p:spPr>
          <a:xfrm>
            <a:off x="20" y="1730"/>
            <a:ext cx="21175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2">
            <a:hlinkClick action="ppaction://hlinksldjump" r:id="rId10"/>
          </p:cNvPr>
          <p:cNvSpPr txBox="1"/>
          <p:nvPr/>
        </p:nvSpPr>
        <p:spPr>
          <a:xfrm>
            <a:off x="10564657" y="6059097"/>
            <a:ext cx="1627323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b="0" cap="none" dirty="0" err="1" i="0" lang="en-US" strike="noStrike" sz="3200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b="0" cap="none" dirty="0" i="0" strike="noStrike" sz="32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" name="Google Shape;418;p22">
            <a:hlinkClick action="ppaction://hlinksldjump" r:id="rId11"/>
            <a:extLst>
              <a:ext uri="{FF2B5EF4-FFF2-40B4-BE49-F238E27FC236}">
                <a16:creationId xmlns:a16="http://schemas.microsoft.com/office/drawing/2014/main" xmlns="" id="{ECA895FA-C422-4F6D-B24D-76E917C75CDA}"/>
              </a:ext>
            </a:extLst>
          </p:cNvPr>
          <p:cNvSpPr txBox="1"/>
          <p:nvPr/>
        </p:nvSpPr>
        <p:spPr>
          <a:xfrm>
            <a:off x="3363024" y="5110541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Hijos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hijas</a:t>
            </a:r>
            <a:r>
              <a:rPr b="1" cap="none" dirty="0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discapacidad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" name="Google Shape;418;p22">
            <a:hlinkClick action="ppaction://hlinksldjump" r:id="rId12"/>
            <a:extLst>
              <a:ext uri="{FF2B5EF4-FFF2-40B4-BE49-F238E27FC236}">
                <a16:creationId xmlns:a16="http://schemas.microsoft.com/office/drawing/2014/main" xmlns="" id="{2AEC755D-9689-49BC-BAB9-3FDFCAA9A0AA}"/>
              </a:ext>
            </a:extLst>
          </p:cNvPr>
          <p:cNvSpPr txBox="1"/>
          <p:nvPr/>
        </p:nvSpPr>
        <p:spPr>
          <a:xfrm>
            <a:off x="6337377" y="5205405"/>
            <a:ext cx="2532765" cy="1602180"/>
          </a:xfrm>
          <a:prstGeom prst="rect">
            <a:avLst/>
          </a:prstGeom>
          <a:noFill/>
          <a:ln>
            <a:noFill/>
          </a:ln>
        </p:spPr>
        <p:txBody>
          <a:bodyPr anchor="ctr" anchorCtr="0" bIns="72375" lIns="72375" rIns="72375" spcFirstLastPara="1" tIns="72375" wrap="square">
            <a:noAutofit/>
          </a:bodyPr>
          <a:lstStyle/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ndara"/>
              <a:buNone/>
            </a:pPr>
            <a:r>
              <a:rPr b="1" cap="none" dirty="0" err="1" i="0" lang="en-US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Excedencia</a:t>
            </a:r>
            <a:endParaRPr b="0" cap="none" dirty="0" i="0" strike="noStrike" sz="240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3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2653"/>
      </p:ext>
    </p:extLst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8"/>
          <p:cNvSpPr txBox="1">
            <a:spLocks noGrp="1"/>
          </p:cNvSpPr>
          <p:nvPr>
            <p:ph type="title"/>
          </p:nvPr>
        </p:nvSpPr>
        <p:spPr>
          <a:xfrm>
            <a:off x="1941704" y="417632"/>
            <a:ext cx="9871755" cy="128089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andara"/>
              <a:buNone/>
            </a:pPr>
            <a:r>
              <a:rPr dirty="0" lang="en-US" sz="4800"/>
              <a:t>NORMATIVA DE APLICACIÓN</a:t>
            </a:r>
            <a:endParaRPr dirty="0" sz="4800"/>
          </a:p>
        </p:txBody>
      </p:sp>
      <p:sp>
        <p:nvSpPr>
          <p:cNvPr id="636" name="Google Shape;636;p38"/>
          <p:cNvSpPr txBox="1">
            <a:spLocks noGrp="1"/>
          </p:cNvSpPr>
          <p:nvPr>
            <p:ph idx="1" type="body"/>
          </p:nvPr>
        </p:nvSpPr>
        <p:spPr>
          <a:xfrm>
            <a:off x="1050098" y="1507578"/>
            <a:ext cx="10763361" cy="4024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 fontScale="92500" lnSpcReduction="10000"/>
          </a:bodyPr>
          <a:lstStyle/>
          <a:p>
            <a:pPr algn="l" indent="-228600" lvl="0" marL="2286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dirty="0" err="1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Decreto</a:t>
            </a:r>
            <a:r>
              <a:rPr b="1" dirty="0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ley 6/2019 de 1 de </a:t>
            </a:r>
            <a:r>
              <a:rPr b="1" dirty="0" err="1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marzo</a:t>
            </a:r>
            <a:r>
              <a:rPr b="1" dirty="0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</a:t>
            </a:r>
            <a:r>
              <a:rPr b="1" dirty="0" err="1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medidas</a:t>
            </a:r>
            <a:r>
              <a:rPr b="1" dirty="0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b="1" dirty="0" err="1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urgentes</a:t>
            </a:r>
            <a:r>
              <a:rPr b="1" dirty="0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para </a:t>
            </a:r>
            <a:r>
              <a:rPr b="1" dirty="0" err="1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garantía</a:t>
            </a:r>
            <a:r>
              <a:rPr b="1" dirty="0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</a:t>
            </a:r>
            <a:r>
              <a:rPr b="1" dirty="0" err="1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igualdad</a:t>
            </a:r>
            <a:r>
              <a:rPr b="1" dirty="0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</a:t>
            </a:r>
            <a:r>
              <a:rPr b="1" dirty="0" err="1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trato</a:t>
            </a:r>
            <a:r>
              <a:rPr b="1" dirty="0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y de </a:t>
            </a:r>
            <a:r>
              <a:rPr b="1" dirty="0" err="1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oportunidades</a:t>
            </a:r>
            <a:r>
              <a:rPr b="1" dirty="0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entre </a:t>
            </a:r>
            <a:r>
              <a:rPr b="1" dirty="0" err="1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mujeres</a:t>
            </a:r>
            <a:r>
              <a:rPr b="1" dirty="0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y hombres </a:t>
            </a:r>
            <a:r>
              <a:rPr b="1" dirty="0" err="1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</a:t>
            </a:r>
            <a:r>
              <a:rPr b="1" dirty="0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el </a:t>
            </a:r>
            <a:r>
              <a:rPr b="1" dirty="0" err="1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empleo</a:t>
            </a:r>
            <a:r>
              <a:rPr b="1" dirty="0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y la </a:t>
            </a:r>
            <a:r>
              <a:rPr b="1" dirty="0" err="1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ocupación</a:t>
            </a:r>
            <a:r>
              <a:rPr b="1" dirty="0" i="0" lang="en-US" sz="2000" u="sng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b="1" dirty="0" sz="2000">
              <a:solidFill>
                <a:srgbClr val="00B050"/>
              </a:solidFill>
            </a:endParaRPr>
          </a:p>
          <a:p>
            <a:pPr algn="l" indent="-228600" lvl="0" marL="228600" rtl="0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SzPct val="100000"/>
              <a:buChar char="•"/>
            </a:pPr>
            <a:r>
              <a:rPr b="1" dirty="0" i="0" lang="en-US" sz="2000" u="sng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Ley de </a:t>
            </a:r>
            <a:r>
              <a:rPr b="1" dirty="0" err="1" i="0" lang="en-US" sz="2000" u="sng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prevención</a:t>
            </a:r>
            <a:r>
              <a:rPr b="1" dirty="0" i="0" lang="en-US" sz="2000" u="sng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</a:t>
            </a:r>
            <a:r>
              <a:rPr b="1" dirty="0" err="1" i="0" lang="en-US" sz="2000" u="sng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riesgos</a:t>
            </a:r>
            <a:r>
              <a:rPr b="1" dirty="0" i="0" lang="en-US" sz="2000" u="sng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b="1" dirty="0" err="1" i="0" lang="en-US" sz="2000" u="sng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laborales</a:t>
            </a:r>
            <a:r>
              <a:rPr b="1" dirty="0" i="0" lang="en-US" sz="2000" u="sng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31/1995 de 8 de </a:t>
            </a:r>
            <a:r>
              <a:rPr b="1" dirty="0" err="1" i="0" lang="en-US" sz="2000" u="sng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noviembre</a:t>
            </a:r>
            <a:r>
              <a:rPr b="1" dirty="0" i="0" lang="en-US" sz="2000" u="sng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</a:t>
            </a:r>
            <a:r>
              <a:rPr b="1" dirty="0" err="1" i="0" lang="en-US" sz="2000" u="sng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artículo</a:t>
            </a:r>
            <a:r>
              <a:rPr b="1" dirty="0" i="0" lang="en-US" sz="2000" u="sng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26.</a:t>
            </a:r>
            <a:endParaRPr b="1" dirty="0" i="0" sz="2000" u="sng">
              <a:solidFill>
                <a:srgbClr val="00B05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l" indent="-228600" lvl="0" marL="228600" rtl="0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SzPct val="100000"/>
              <a:buChar char="•"/>
            </a:pPr>
            <a:r>
              <a:rPr b="1" dirty="0" err="1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Resolución</a:t>
            </a:r>
            <a:r>
              <a:rPr b="1" dirty="0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20 de mayo de 2019, </a:t>
            </a:r>
            <a:r>
              <a:rPr b="1" dirty="0" err="1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</a:t>
            </a:r>
            <a:r>
              <a:rPr b="1" dirty="0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la que se publica el </a:t>
            </a:r>
            <a:r>
              <a:rPr b="1" dirty="0" err="1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acuerdo</a:t>
            </a:r>
            <a:r>
              <a:rPr b="1" dirty="0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b="1" dirty="0" err="1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</a:t>
            </a:r>
            <a:r>
              <a:rPr b="1" dirty="0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b="1" dirty="0" err="1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materia</a:t>
            </a:r>
            <a:r>
              <a:rPr b="1" dirty="0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</a:t>
            </a:r>
            <a:r>
              <a:rPr b="1" dirty="0" err="1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vacaciones</a:t>
            </a:r>
            <a:r>
              <a:rPr b="1" dirty="0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</a:t>
            </a:r>
            <a:r>
              <a:rPr b="1" dirty="0" err="1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permisos</a:t>
            </a:r>
            <a:r>
              <a:rPr b="1" dirty="0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y </a:t>
            </a:r>
            <a:r>
              <a:rPr b="1" dirty="0" err="1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licencias</a:t>
            </a:r>
            <a:r>
              <a:rPr b="1" dirty="0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del </a:t>
            </a:r>
            <a:r>
              <a:rPr b="1" dirty="0" err="1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profesorado</a:t>
            </a:r>
            <a:r>
              <a:rPr b="1" dirty="0" i="0" lang="en-US" sz="2000" u="sng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b="1" dirty="0" i="0" sz="2000" u="sng">
              <a:solidFill>
                <a:srgbClr val="00B050"/>
              </a:solidFill>
            </a:endParaRPr>
          </a:p>
          <a:p>
            <a:pPr algn="l" indent="-228600" lvl="0" marL="228600" rtl="0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SzPct val="100000"/>
              <a:buChar char="•"/>
            </a:pPr>
            <a:r>
              <a:rPr b="1" dirty="0" err="1" lang="en-US" u="sng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Estatuto</a:t>
            </a:r>
            <a:r>
              <a:rPr b="1" dirty="0" lang="en-US" u="sng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b="1" dirty="0" err="1" lang="en-US" u="sng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Básico</a:t>
            </a:r>
            <a:r>
              <a:rPr b="1" dirty="0" lang="en-US" u="sng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del </a:t>
            </a:r>
            <a:r>
              <a:rPr b="1" dirty="0" err="1" lang="en-US" u="sng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empleado</a:t>
            </a:r>
            <a:r>
              <a:rPr b="1" dirty="0" lang="en-US" u="sng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/a </a:t>
            </a:r>
            <a:r>
              <a:rPr b="1" dirty="0" err="1" lang="en-US" u="sng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público</a:t>
            </a:r>
            <a:r>
              <a:rPr b="1" dirty="0" lang="en-US" u="sng">
                <a:solidFill>
                  <a:srgbClr val="00B050"/>
                </a:solidFill>
              </a:rPr>
              <a:t>/a</a:t>
            </a:r>
            <a:endParaRPr b="1" dirty="0">
              <a:solidFill>
                <a:srgbClr val="00B050"/>
              </a:solidFill>
            </a:endParaRPr>
          </a:p>
          <a:p>
            <a:pPr algn="l" indent="-228600" lvl="0" marL="228600" rtl="0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SzPct val="100000"/>
              <a:buChar char="•"/>
            </a:pPr>
            <a:r>
              <a:rPr b="1" dirty="0" err="1" lang="en-US" sz="2000" u="sng">
                <a:solidFill>
                  <a:srgbClr val="00B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Estatuto</a:t>
            </a:r>
            <a:r>
              <a:rPr b="1" dirty="0" lang="en-US" sz="2000" u="sng">
                <a:solidFill>
                  <a:srgbClr val="00B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los </a:t>
            </a:r>
            <a:r>
              <a:rPr b="1" dirty="0" err="1" lang="en-US" sz="2000" u="sng">
                <a:solidFill>
                  <a:srgbClr val="00B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trabajadores</a:t>
            </a:r>
            <a:r>
              <a:rPr b="1" dirty="0" lang="en-US" sz="2000" u="sng">
                <a:solidFill>
                  <a:srgbClr val="00B050"/>
                </a:solidFill>
              </a:rPr>
              <a:t> </a:t>
            </a:r>
            <a:r>
              <a:rPr b="1" dirty="0" lang="en-US" u="sng">
                <a:solidFill>
                  <a:srgbClr val="00B050"/>
                </a:solidFill>
              </a:rPr>
              <a:t>y </a:t>
            </a:r>
            <a:r>
              <a:rPr b="1" dirty="0" err="1" lang="en-US" u="sng">
                <a:solidFill>
                  <a:srgbClr val="00B050"/>
                </a:solidFill>
              </a:rPr>
              <a:t>trabajadoras</a:t>
            </a:r>
            <a:endParaRPr b="1" dirty="0">
              <a:solidFill>
                <a:srgbClr val="00B050"/>
              </a:solidFill>
            </a:endParaRPr>
          </a:p>
          <a:p>
            <a:pPr algn="l" indent="-228600" lvl="0" marL="228600" rtl="0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SzPct val="100000"/>
              <a:buChar char="•"/>
            </a:pPr>
            <a:r>
              <a:rPr b="1" dirty="0" err="1" lang="en-US" sz="2000">
                <a:solidFill>
                  <a:srgbClr val="00B050"/>
                </a:solidFill>
              </a:rPr>
              <a:t>Guía</a:t>
            </a:r>
            <a:r>
              <a:rPr b="1" dirty="0" lang="en-US" sz="2000">
                <a:solidFill>
                  <a:srgbClr val="00B050"/>
                </a:solidFill>
              </a:rPr>
              <a:t> de </a:t>
            </a:r>
            <a:r>
              <a:rPr b="1" dirty="0" err="1" lang="en-US" sz="2000">
                <a:solidFill>
                  <a:srgbClr val="00B050"/>
                </a:solidFill>
              </a:rPr>
              <a:t>ayuda</a:t>
            </a:r>
            <a:r>
              <a:rPr b="1" dirty="0" lang="en-US" sz="2000">
                <a:solidFill>
                  <a:srgbClr val="00B050"/>
                </a:solidFill>
              </a:rPr>
              <a:t> para la </a:t>
            </a:r>
            <a:r>
              <a:rPr b="1" dirty="0" err="1" lang="en-US" sz="2000">
                <a:solidFill>
                  <a:srgbClr val="00B050"/>
                </a:solidFill>
              </a:rPr>
              <a:t>valoración</a:t>
            </a:r>
            <a:r>
              <a:rPr b="1" dirty="0" lang="en-US" sz="2000">
                <a:solidFill>
                  <a:srgbClr val="00B050"/>
                </a:solidFill>
              </a:rPr>
              <a:t> de </a:t>
            </a:r>
            <a:r>
              <a:rPr b="1" dirty="0" err="1" lang="en-US" sz="2000">
                <a:solidFill>
                  <a:srgbClr val="00B050"/>
                </a:solidFill>
              </a:rPr>
              <a:t>riesgo</a:t>
            </a:r>
            <a:r>
              <a:rPr b="1" dirty="0" lang="en-US" sz="2000">
                <a:solidFill>
                  <a:srgbClr val="00B050"/>
                </a:solidFill>
              </a:rPr>
              <a:t> </a:t>
            </a:r>
            <a:r>
              <a:rPr b="1" dirty="0" err="1" lang="en-US" sz="2000">
                <a:solidFill>
                  <a:srgbClr val="00B050"/>
                </a:solidFill>
              </a:rPr>
              <a:t>laboral</a:t>
            </a:r>
            <a:r>
              <a:rPr b="1" dirty="0" lang="en-US">
                <a:solidFill>
                  <a:srgbClr val="00B050"/>
                </a:solidFill>
              </a:rPr>
              <a:t>: </a:t>
            </a:r>
            <a:r>
              <a:rPr b="1" dirty="0" lang="en-US" u="sng">
                <a:solidFill>
                  <a:srgbClr val="00B05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http://www.seg-social.es/wps/wcm/connect/wss/e91e61c5-7559-4ce9-9440-a4bfe80e1df2/RIESGO+EMBARAZO_on-line.pdf?MOD=AJPERES&amp;CVID</a:t>
            </a:r>
            <a:endParaRPr b="1" dirty="0" sz="2000">
              <a:solidFill>
                <a:srgbClr val="00B050"/>
              </a:solidFill>
            </a:endParaRPr>
          </a:p>
        </p:txBody>
      </p:sp>
      <p:sp>
        <p:nvSpPr>
          <p:cNvPr id="637" name="Google Shape;637;p38"/>
          <p:cNvSpPr txBox="1"/>
          <p:nvPr/>
        </p:nvSpPr>
        <p:spPr>
          <a:xfrm>
            <a:off x="598264" y="5563826"/>
            <a:ext cx="10734129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indent="0" lvl="1" marL="228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dirty="0" i="0" lang="en-US" strike="noStrike" sz="18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https://www.educantabria.es/informacion/normativa-y-legislacion/normativa-sobre-profesorado/1354-prevencion-de-riesgos-laborales/39713444-riesgos-laborales.html</a:t>
            </a:r>
            <a:endParaRPr b="0" cap="none" dirty="0" i="0" strike="noStrike" sz="180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" name="Google Shape;142;p2">
            <a:hlinkClick action="ppaction://hlinksldjump" r:id="rId10"/>
            <a:extLst>
              <a:ext uri="{FF2B5EF4-FFF2-40B4-BE49-F238E27FC236}">
                <a16:creationId xmlns:a16="http://schemas.microsoft.com/office/drawing/2014/main" xmlns="" id="{AD0082DF-116E-42AC-84E1-D0F71447B6D4}"/>
              </a:ext>
            </a:extLst>
          </p:cNvPr>
          <p:cNvSpPr txBox="1"/>
          <p:nvPr/>
        </p:nvSpPr>
        <p:spPr>
          <a:xfrm>
            <a:off x="10480767" y="6104011"/>
            <a:ext cx="13326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cap="none" dirty="0" err="1" i="0" lang="en-US" strike="noStrike" sz="3200">
                <a:solidFill>
                  <a:schemeClr val="accent1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cap="none" dirty="0" i="0" strike="noStrike" sz="3200">
              <a:solidFill>
                <a:schemeClr val="accent1">
                  <a:lumMod val="50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1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0"/>
          <p:cNvSpPr txBox="1">
            <a:spLocks noGrp="1"/>
          </p:cNvSpPr>
          <p:nvPr>
            <p:ph type="title"/>
          </p:nvPr>
        </p:nvSpPr>
        <p:spPr>
          <a:xfrm>
            <a:off x="1495597" y="493295"/>
            <a:ext cx="9603275" cy="57352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 fontScale="90000"/>
          </a:bodyPr>
          <a:lstStyle/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ndara"/>
              <a:buNone/>
            </a:pPr>
            <a:r>
              <a:rPr dirty="0" lang="en-US"/>
              <a:t>ENLACES Y CORREOS</a:t>
            </a:r>
            <a:endParaRPr dirty="0"/>
          </a:p>
        </p:txBody>
      </p:sp>
      <p:sp>
        <p:nvSpPr>
          <p:cNvPr id="666" name="Google Shape;666;p40"/>
          <p:cNvSpPr txBox="1">
            <a:spLocks noGrp="1"/>
          </p:cNvSpPr>
          <p:nvPr>
            <p:ph idx="1" type="body"/>
          </p:nvPr>
        </p:nvSpPr>
        <p:spPr>
          <a:xfrm>
            <a:off x="935871" y="1588168"/>
            <a:ext cx="10722729" cy="477653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 fontScale="92500" lnSpcReduction="10000"/>
          </a:bodyPr>
          <a:lstStyle/>
          <a:p>
            <a:pPr algn="l" indent="-228600" lvl="1" marL="228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b="1" dirty="0" err="1" lang="en-US" sz="2000">
                <a:latin typeface="Candara"/>
                <a:ea typeface="Candara"/>
                <a:cs typeface="Candara"/>
                <a:sym typeface="Candara"/>
              </a:rPr>
              <a:t>Correos</a:t>
            </a:r>
            <a:r>
              <a:rPr b="1" dirty="0" lang="en-US" sz="2000"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b="1" dirty="0" err="1" lang="en-US" sz="2000">
                <a:latin typeface="Candara"/>
                <a:ea typeface="Candara"/>
                <a:cs typeface="Candara"/>
                <a:sym typeface="Candara"/>
              </a:rPr>
              <a:t>enviar</a:t>
            </a:r>
            <a:r>
              <a:rPr b="1" dirty="0" lang="en-US" sz="2000">
                <a:latin typeface="Candara"/>
                <a:ea typeface="Candara"/>
                <a:cs typeface="Candara"/>
                <a:sym typeface="Candara"/>
              </a:rPr>
              <a:t> los </a:t>
            </a:r>
            <a:r>
              <a:rPr b="1" dirty="0" err="1" lang="en-US" sz="2000">
                <a:latin typeface="Candara"/>
                <a:ea typeface="Candara"/>
                <a:cs typeface="Candara"/>
                <a:sym typeface="Candara"/>
              </a:rPr>
              <a:t>permisos</a:t>
            </a:r>
            <a:r>
              <a:rPr b="1" dirty="0" lang="en-US" sz="2000"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b="1" dirty="0" err="1" lang="en-US" sz="2000">
                <a:latin typeface="Candara"/>
                <a:ea typeface="Candara"/>
                <a:cs typeface="Candara"/>
                <a:sym typeface="Candara"/>
              </a:rPr>
              <a:t>interinas</a:t>
            </a:r>
            <a:r>
              <a:rPr b="1" dirty="0" lang="en-US" sz="2000">
                <a:latin typeface="Candara"/>
                <a:ea typeface="Candara"/>
                <a:cs typeface="Candara"/>
                <a:sym typeface="Candara"/>
              </a:rPr>
              <a:t>/</a:t>
            </a:r>
            <a:r>
              <a:rPr b="1" dirty="0" err="1" lang="en-US" sz="2000">
                <a:latin typeface="Candara"/>
                <a:ea typeface="Candara"/>
                <a:cs typeface="Candara"/>
                <a:sym typeface="Candara"/>
              </a:rPr>
              <a:t>os</a:t>
            </a:r>
            <a:r>
              <a:rPr b="1" dirty="0" lang="en-US" sz="2000">
                <a:latin typeface="Candara"/>
                <a:ea typeface="Candara"/>
                <a:cs typeface="Candara"/>
                <a:sym typeface="Candara"/>
              </a:rPr>
              <a:t>: </a:t>
            </a:r>
            <a:endParaRPr b="1" dirty="0" sz="2000" u="sng">
              <a:solidFill>
                <a:schemeClr val="hlink"/>
              </a:solidFill>
              <a:latin typeface="Candara"/>
              <a:ea typeface="Candara"/>
              <a:cs typeface="Candara"/>
              <a:sym typeface="Candara"/>
              <a:hlinkClick r:id="rId3"/>
            </a:endParaRPr>
          </a:p>
          <a:p>
            <a:pPr algn="l" indent="0" lvl="1" marL="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dirty="0" lang="en-US" sz="20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soporteintprimaria@educantabria.es</a:t>
            </a:r>
            <a:endParaRPr dirty="0"/>
          </a:p>
          <a:p>
            <a:pPr algn="l" indent="0" lvl="1" marL="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dirty="0" lang="en-US" sz="20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soporteintsecundaria@educantabria.es</a:t>
            </a:r>
            <a:endParaRPr dirty="0"/>
          </a:p>
          <a:p>
            <a:pPr algn="l" indent="-228600" lvl="1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b="1" dirty="0" err="1" lang="en-US" sz="2000">
                <a:latin typeface="Candara"/>
                <a:ea typeface="Candara"/>
                <a:cs typeface="Candara"/>
                <a:sym typeface="Candara"/>
              </a:rPr>
              <a:t>Correos</a:t>
            </a:r>
            <a:r>
              <a:rPr b="1" dirty="0" lang="en-US" sz="2000"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b="1" dirty="0" err="1" lang="en-US" sz="2000">
                <a:latin typeface="Candara"/>
                <a:ea typeface="Candara"/>
                <a:cs typeface="Candara"/>
                <a:sym typeface="Candara"/>
              </a:rPr>
              <a:t>enviar</a:t>
            </a:r>
            <a:r>
              <a:rPr b="1" dirty="0" lang="en-US" sz="2000">
                <a:latin typeface="Candara"/>
                <a:ea typeface="Candara"/>
                <a:cs typeface="Candara"/>
                <a:sym typeface="Candara"/>
              </a:rPr>
              <a:t> los </a:t>
            </a:r>
            <a:r>
              <a:rPr b="1" dirty="0" err="1" lang="en-US" sz="2000">
                <a:latin typeface="Candara"/>
                <a:ea typeface="Candara"/>
                <a:cs typeface="Candara"/>
                <a:sym typeface="Candara"/>
              </a:rPr>
              <a:t>permisos</a:t>
            </a:r>
            <a:r>
              <a:rPr b="1" dirty="0" lang="en-US" sz="2000"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b="1" dirty="0" err="1" lang="en-US" sz="2000">
                <a:latin typeface="Candara"/>
                <a:ea typeface="Candara"/>
                <a:cs typeface="Candara"/>
                <a:sym typeface="Candara"/>
              </a:rPr>
              <a:t>funcionarias</a:t>
            </a:r>
            <a:r>
              <a:rPr b="1" dirty="0" lang="en-US" sz="2000">
                <a:latin typeface="Candara"/>
                <a:ea typeface="Candara"/>
                <a:cs typeface="Candara"/>
                <a:sym typeface="Candara"/>
              </a:rPr>
              <a:t>/</a:t>
            </a:r>
            <a:r>
              <a:rPr b="1" dirty="0" err="1" lang="en-US" sz="2000">
                <a:latin typeface="Candara"/>
                <a:ea typeface="Candara"/>
                <a:cs typeface="Candara"/>
                <a:sym typeface="Candara"/>
              </a:rPr>
              <a:t>os</a:t>
            </a:r>
            <a:r>
              <a:rPr b="1" dirty="0" lang="en-US" sz="2000">
                <a:latin typeface="Candara"/>
                <a:ea typeface="Candara"/>
                <a:cs typeface="Candara"/>
                <a:sym typeface="Candara"/>
              </a:rPr>
              <a:t>: </a:t>
            </a:r>
            <a:endParaRPr b="1" dirty="0" sz="2000" u="sng">
              <a:solidFill>
                <a:schemeClr val="hlink"/>
              </a:solidFill>
              <a:latin typeface="Candara"/>
              <a:ea typeface="Candara"/>
              <a:cs typeface="Candara"/>
              <a:sym typeface="Candara"/>
              <a:hlinkClick r:id="rId3"/>
            </a:endParaRPr>
          </a:p>
          <a:p>
            <a:pPr algn="l" indent="0" lvl="1" marL="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dirty="0" lang="en-US" sz="20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soportepermisosprimaria@educantabria.es</a:t>
            </a:r>
            <a:r>
              <a:rPr dirty="0" lang="en-US" sz="2000">
                <a:latin typeface="Candara"/>
                <a:ea typeface="Candara"/>
                <a:cs typeface="Candara"/>
                <a:sym typeface="Candara"/>
              </a:rPr>
              <a:t> </a:t>
            </a:r>
            <a:endParaRPr dirty="0"/>
          </a:p>
          <a:p>
            <a:pPr algn="l" indent="0" lvl="1" marL="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dirty="0" lang="en-US" sz="20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5"/>
              </a:rPr>
              <a:t>soportepermisossecundaria@educantabria.es</a:t>
            </a:r>
            <a:endParaRPr dirty="0" sz="2000">
              <a:latin typeface="Candara"/>
              <a:ea typeface="Candara"/>
              <a:cs typeface="Candara"/>
              <a:sym typeface="Candara"/>
            </a:endParaRPr>
          </a:p>
          <a:p>
            <a:pPr algn="l" indent="-228600" lvl="1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dirty="0" lang="en-US" smtClean="0" sz="2000" u="sng">
                <a:solidFill>
                  <a:schemeClr val="hlink"/>
                </a:solidFill>
                <a:hlinkClick r:id="rId6"/>
              </a:rPr>
              <a:t>salud.laboral@educantabria.es</a:t>
            </a:r>
            <a:endParaRPr dirty="0" sz="2000"/>
          </a:p>
          <a:p>
            <a:pPr algn="l" indent="-228600" lvl="1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dirty="0" lang="en-US" sz="20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7"/>
              </a:rPr>
              <a:t>RH01</a:t>
            </a:r>
            <a:endParaRPr dirty="0" sz="2000">
              <a:latin typeface="Candara"/>
              <a:ea typeface="Candara"/>
              <a:cs typeface="Candara"/>
              <a:sym typeface="Candara"/>
            </a:endParaRPr>
          </a:p>
          <a:p>
            <a:pPr algn="l" indent="-228600" lvl="1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dirty="0" lang="en-US" sz="20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8"/>
              </a:rPr>
              <a:t>RH02</a:t>
            </a:r>
            <a:endParaRPr dirty="0" sz="2000">
              <a:latin typeface="Candara"/>
              <a:ea typeface="Candara"/>
              <a:cs typeface="Candara"/>
              <a:sym typeface="Candara"/>
            </a:endParaRPr>
          </a:p>
          <a:p>
            <a:pPr algn="l" indent="-228600" lvl="1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dirty="0" lang="en-US" sz="20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9"/>
              </a:rPr>
              <a:t>RH03</a:t>
            </a:r>
            <a:endParaRPr dirty="0" sz="2000">
              <a:latin typeface="Candara"/>
              <a:ea typeface="Candara"/>
              <a:cs typeface="Candara"/>
              <a:sym typeface="Candara"/>
            </a:endParaRPr>
          </a:p>
          <a:p>
            <a:pPr algn="l" indent="-228600" lvl="1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dirty="0" lang="en-US" sz="20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10"/>
              </a:rPr>
              <a:t>RH04</a:t>
            </a:r>
            <a:endParaRPr dirty="0" sz="2000">
              <a:latin typeface="Candara"/>
              <a:ea typeface="Candara"/>
              <a:cs typeface="Candara"/>
              <a:sym typeface="Candara"/>
            </a:endParaRPr>
          </a:p>
          <a:p>
            <a:pPr algn="l" indent="-228600" lvl="1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dirty="0" lang="en-US" smtClean="0" sz="2000">
                <a:latin typeface="Candara"/>
                <a:ea typeface="Candara"/>
                <a:cs typeface="Candara"/>
                <a:sym typeface="Candara"/>
              </a:rPr>
              <a:t>RH05. </a:t>
            </a:r>
            <a:r>
              <a:rPr dirty="0" err="1" lang="en-US" smtClean="0" sz="2000">
                <a:latin typeface="Candara"/>
                <a:ea typeface="Candara"/>
                <a:cs typeface="Candara"/>
                <a:sym typeface="Candara"/>
              </a:rPr>
              <a:t>Presentar</a:t>
            </a:r>
            <a:r>
              <a:rPr dirty="0" lang="en-US" smtClean="0" sz="2000"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dirty="0" err="1" lang="en-US" smtClean="0" sz="2000">
                <a:latin typeface="Candara"/>
                <a:ea typeface="Candara"/>
                <a:cs typeface="Candara"/>
                <a:sym typeface="Candara"/>
              </a:rPr>
              <a:t>consejería</a:t>
            </a:r>
            <a:r>
              <a:rPr dirty="0" lang="en-US" smtClean="0" sz="2000"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 sz="2000">
              <a:latin typeface="Candara"/>
              <a:ea typeface="Candara"/>
              <a:cs typeface="Candara"/>
              <a:sym typeface="Candara"/>
            </a:endParaRPr>
          </a:p>
          <a:p>
            <a:pPr algn="l" indent="-111125" lvl="1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 dirty="0" sz="2000">
              <a:latin typeface="Candara"/>
              <a:ea typeface="Candara"/>
              <a:cs typeface="Candara"/>
              <a:sym typeface="Candara"/>
            </a:endParaRPr>
          </a:p>
          <a:p>
            <a:pPr algn="l" indent="-111125" lvl="1" marL="22860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b="1" dirty="0" sz="2000">
              <a:latin typeface="Candara"/>
              <a:ea typeface="Candara"/>
              <a:cs typeface="Candara"/>
              <a:sym typeface="Candara"/>
            </a:endParaRPr>
          </a:p>
          <a:p>
            <a:pPr algn="l" indent="-87629" lvl="0" marL="22860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 dirty="0" sz="24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" name="Google Shape;142;p2">
            <a:hlinkClick action="ppaction://hlinksldjump" r:id="rId11"/>
            <a:extLst>
              <a:ext uri="{FF2B5EF4-FFF2-40B4-BE49-F238E27FC236}">
                <a16:creationId xmlns:a16="http://schemas.microsoft.com/office/drawing/2014/main" xmlns="" id="{AFDD747D-FC39-4695-A791-699D45852514}"/>
              </a:ext>
            </a:extLst>
          </p:cNvPr>
          <p:cNvSpPr txBox="1"/>
          <p:nvPr/>
        </p:nvSpPr>
        <p:spPr>
          <a:xfrm>
            <a:off x="10325908" y="6109512"/>
            <a:ext cx="13326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cap="none" dirty="0" err="1" i="0" lang="en-US" strike="noStrike" sz="3200">
                <a:solidFill>
                  <a:schemeClr val="accent1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cap="none" dirty="0" i="0" strike="noStrike" sz="3200">
              <a:solidFill>
                <a:schemeClr val="accent1">
                  <a:lumMod val="50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2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952577" y="278986"/>
            <a:ext cx="68450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dirty="0" lang="en-US" sz="3600"/>
              <a:t>DURANTE EL EMBARAZO…</a:t>
            </a:r>
            <a:endParaRPr dirty="0" sz="5400"/>
          </a:p>
        </p:txBody>
      </p:sp>
      <p:grpSp>
        <p:nvGrpSpPr>
          <p:cNvPr id="133" name="Google Shape;133;p2"/>
          <p:cNvGrpSpPr/>
          <p:nvPr/>
        </p:nvGrpSpPr>
        <p:grpSpPr>
          <a:xfrm>
            <a:off x="1796989" y="1113352"/>
            <a:ext cx="8063957" cy="4847070"/>
            <a:chOff x="179794" y="1951"/>
            <a:chExt cx="8063957" cy="4847070"/>
          </a:xfrm>
        </p:grpSpPr>
        <p:sp>
          <p:nvSpPr>
            <p:cNvPr id="134" name="Google Shape;134;p2"/>
            <p:cNvSpPr/>
            <p:nvPr/>
          </p:nvSpPr>
          <p:spPr>
            <a:xfrm>
              <a:off x="201722" y="1951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>
              <a:hlinkClick action="ppaction://hlinksldjump" r:id="rId3"/>
            </p:cNvPr>
            <p:cNvSpPr txBox="1"/>
            <p:nvPr/>
          </p:nvSpPr>
          <p:spPr>
            <a:xfrm>
              <a:off x="179794" y="27487"/>
              <a:ext cx="3774165" cy="226449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6675" lIns="106675" rIns="106675" spcFirstLastPara="1" tIns="1066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ndara"/>
                <a:buNone/>
              </a:pP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8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riesgo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durante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el 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embarazo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469586" y="2584522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>
              <a:hlinkClick action="ppaction://hlinksldjump" r:id="rId4"/>
            </p:cNvPr>
            <p:cNvSpPr txBox="1"/>
            <p:nvPr/>
          </p:nvSpPr>
          <p:spPr>
            <a:xfrm>
              <a:off x="4469586" y="2584522"/>
              <a:ext cx="3774165" cy="226449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6675" lIns="106675" rIns="106675" spcFirstLastPara="1" tIns="1066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ndara"/>
                <a:buNone/>
              </a:pP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Embarazo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riesgo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 indent="0" lvl="0" marL="0" marR="0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tienes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un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embarazo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riesgo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estarás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baja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médica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No hay que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hacer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trámites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especiales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1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79794" y="2536258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>
              <a:hlinkClick action="ppaction://hlinksldjump" r:id="rId5"/>
            </p:cNvPr>
            <p:cNvSpPr txBox="1"/>
            <p:nvPr/>
          </p:nvSpPr>
          <p:spPr>
            <a:xfrm>
              <a:off x="201722" y="2558986"/>
              <a:ext cx="3774165" cy="226449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para la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realización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exámenes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prenatales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,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tratamientos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con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técnicas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reproducción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asistida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, etc.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384630" y="27487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>
              <a:hlinkClick action="ppaction://hlinksldjump" r:id="rId6"/>
            </p:cNvPr>
            <p:cNvSpPr txBox="1"/>
            <p:nvPr/>
          </p:nvSpPr>
          <p:spPr>
            <a:xfrm>
              <a:off x="4384630" y="106424"/>
              <a:ext cx="3774300" cy="22644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6675" lIns="106675" rIns="106675" spcFirstLastPara="1" tIns="1066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ndara"/>
                <a:buNone/>
              </a:pP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Si</a:t>
              </a:r>
              <a:r>
                <a:rPr b="1" cap="none" dirty="0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estás</a:t>
              </a:r>
              <a:r>
                <a:rPr b="1" cap="none" dirty="0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en</a:t>
              </a:r>
              <a:r>
                <a:rPr b="1" cap="none" dirty="0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sustitucione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…..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Embarazo, Embarazada, Madre, Niño, La Educación" id="143" name="Google Shape;14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28270" y="1113352"/>
            <a:ext cx="2863954" cy="5727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">
            <a:hlinkClick action="ppaction://hlinksldjump" r:id="rId8"/>
          </p:cNvPr>
          <p:cNvSpPr txBox="1"/>
          <p:nvPr/>
        </p:nvSpPr>
        <p:spPr>
          <a:xfrm>
            <a:off x="1050486" y="6082690"/>
            <a:ext cx="13326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cap="none" dirty="0" err="1" i="0" lang="en-US" strike="noStrike" sz="3200">
                <a:solidFill>
                  <a:schemeClr val="accent1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cap="none" dirty="0" i="0" strike="noStrike" sz="3200">
              <a:solidFill>
                <a:schemeClr val="accent1">
                  <a:lumMod val="50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1232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/>
        </p:nvSpPr>
        <p:spPr>
          <a:xfrm>
            <a:off x="581192" y="148675"/>
            <a:ext cx="10277954" cy="10138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b="0" cap="none" dirty="0" i="0" lang="en-US" strike="noStrike" sz="28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PERMISO PARA LA REALIZACIÓN DE EXÁMENES PRENATALES, TÉCNICAS DE PREPARACIÓN AL PARTO….</a:t>
            </a:r>
            <a:endParaRPr b="0" cap="none" dirty="0" i="0" strike="noStrike" sz="28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80" name="Google Shape;180;p5"/>
          <p:cNvGrpSpPr/>
          <p:nvPr/>
        </p:nvGrpSpPr>
        <p:grpSpPr>
          <a:xfrm>
            <a:off x="826852" y="1286236"/>
            <a:ext cx="8265355" cy="4889445"/>
            <a:chOff x="0" y="67510"/>
            <a:chExt cx="8265355" cy="4889445"/>
          </a:xfrm>
        </p:grpSpPr>
        <p:sp>
          <p:nvSpPr>
            <p:cNvPr id="181" name="Google Shape;181;p5"/>
            <p:cNvSpPr/>
            <p:nvPr/>
          </p:nvSpPr>
          <p:spPr>
            <a:xfrm>
              <a:off x="0" y="67510"/>
              <a:ext cx="8265355" cy="693260"/>
            </a:xfrm>
            <a:prstGeom prst="roundRect">
              <a:avLst>
                <a:gd fmla="val 16667" name="adj"/>
              </a:avLst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33842" y="101352"/>
              <a:ext cx="8197671" cy="62557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2850" lIns="102850" rIns="102850" spcFirstLastPara="1" tIns="102850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ndara"/>
                <a:buNone/>
              </a:pPr>
              <a:r>
                <a:rPr b="0" cap="none" i="0" lang="en-US" strike="noStrike" sz="27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Este permiso es </a:t>
              </a:r>
              <a:r>
                <a:rPr b="1" cap="none" i="0" lang="en-US" strike="noStrike" sz="27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por el tiempo indispensable</a:t>
              </a:r>
              <a:r>
                <a:rPr b="0" cap="none" i="0" lang="en-US" strike="noStrike" sz="27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:</a:t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0" y="760771"/>
              <a:ext cx="8265355" cy="19251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0" y="760771"/>
              <a:ext cx="8265355" cy="1925100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34275" lIns="262425" rIns="192000" spcFirstLastPara="1" tIns="34275" wrap="square">
              <a:noAutofit/>
            </a:bodyPr>
            <a:lstStyle/>
            <a:p>
              <a:pPr algn="l" indent="-228600" lvl="1" marL="22860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ndara"/>
                <a:buChar char="•"/>
              </a:pPr>
              <a:r>
                <a:rPr b="0" cap="none" i="0" lang="en-US" strike="noStrike" sz="2100" u="none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Para la realización de las diferentes pruebas que se realizan durante la gestación, ecografía, glucosa, etc).</a:t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 indent="-228600" lvl="1" marL="228600" marR="0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ndara"/>
                <a:buChar char="•"/>
              </a:pPr>
              <a:r>
                <a:rPr b="0" cap="none" i="0" lang="en-US" strike="noStrike" sz="2100" u="none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Para tratamientos con técnicas de reproducción asistida.</a:t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 indent="-228600" lvl="1" marL="228600" marR="0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ndara"/>
                <a:buChar char="•"/>
              </a:pPr>
              <a:r>
                <a:rPr b="0" cap="none" i="0" lang="en-US" strike="noStrike" sz="2100" u="none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Para la asistencias a las sesiones de información y preparación en el caso de adopción o acogimiento.</a:t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0" y="2685871"/>
              <a:ext cx="8265355" cy="1417363"/>
            </a:xfrm>
            <a:prstGeom prst="roundRect">
              <a:avLst>
                <a:gd fmla="val 16667" name="adj"/>
              </a:avLst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69190" y="2755061"/>
              <a:ext cx="8126975" cy="12789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6675" lIns="106675" rIns="106675" spcFirstLastPara="1" tIns="106675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ndara"/>
                <a:buNone/>
              </a:pPr>
              <a:r>
                <a:rPr b="1" cap="none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Interinas</a:t>
              </a:r>
              <a:r>
                <a:rPr b="0" cap="none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: </a:t>
              </a:r>
              <a:r>
                <a:rPr b="0" cap="none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Todas las interinas, tanto en vacante como en sustitución pueden disfrutar de este permiso en los mismos términos que las funcionarias.</a:t>
              </a:r>
              <a:r>
                <a:rPr b="1" cap="none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b="0" cap="none" i="0" strike="noStrike" sz="28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0" y="4192515"/>
              <a:ext cx="8265355" cy="764440"/>
            </a:xfrm>
            <a:prstGeom prst="roundRect">
              <a:avLst>
                <a:gd fmla="val 16667" name="adj"/>
              </a:avLst>
            </a:prstGeom>
            <a:solidFill>
              <a:srgbClr val="AB84C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37317" y="4229832"/>
              <a:ext cx="8190721" cy="689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 anchorCtr="0" bIns="102850" lIns="102850" rIns="102850" spcFirstLastPara="1" tIns="102850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ndara"/>
                <a:buNone/>
              </a:pPr>
              <a:r>
                <a:rPr b="1" cap="none" dirty="0" i="0" lang="en-US" strike="noStrike" sz="2700" u="sng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RH04 </a:t>
              </a:r>
              <a:r>
                <a:rPr b="1" cap="none" dirty="0" i="0" lang="en-US" strike="noStrike" sz="27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</a:rPr>
                <a:t>y </a:t>
              </a:r>
              <a:r>
                <a:rPr b="1" cap="none" dirty="0" err="1" i="0" lang="en-US" strike="noStrike" sz="27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</a:rPr>
                <a:t>justificante</a:t>
              </a:r>
              <a:r>
                <a:rPr b="1" cap="none" dirty="0" i="0" lang="en-US" strike="noStrike" sz="27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7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</a:rPr>
                <a:t>asistencia</a:t>
              </a:r>
              <a:r>
                <a:rPr b="1" cap="none" dirty="0" i="0" lang="en-US" strike="noStrike" sz="27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</a:rPr>
                <a:t> en el </a:t>
              </a:r>
              <a:r>
                <a:rPr b="1" cap="none" dirty="0" err="1" i="0" lang="en-US" strike="noStrike" sz="27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</a:rPr>
                <a:t>plazo</a:t>
              </a:r>
              <a:r>
                <a:rPr b="1" cap="none" dirty="0" i="0" lang="en-US" strike="noStrike" sz="27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</a:rPr>
                <a:t> de 10 </a:t>
              </a:r>
              <a:r>
                <a:rPr b="1" cap="none" dirty="0" err="1" i="0" lang="en-US" strike="noStrike" sz="27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</a:rPr>
                <a:t>días</a:t>
              </a:r>
              <a:r>
                <a:rPr b="1" cap="none" dirty="0" i="0" lang="en-US" strike="noStrike" sz="27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</a:rPr>
                <a:t>.</a:t>
              </a:r>
              <a:endParaRPr b="1" cap="none" dirty="0" i="0" strike="noStrike" sz="1400" u="none">
                <a:solidFill>
                  <a:schemeClr val="bg1"/>
                </a:solidFill>
                <a:sym typeface="Arial"/>
              </a:endParaRPr>
            </a:p>
          </p:txBody>
        </p:sp>
      </p:grpSp>
      <p:pic>
        <p:nvPicPr>
          <p:cNvPr descr="Imagen que contiene camiseta, vestido&#10;&#10;Descripción generada automáticamente" id="189" name="Google Shape;189;p5"/>
          <p:cNvPicPr preferRelativeResize="0"/>
          <p:nvPr/>
        </p:nvPicPr>
        <p:blipFill rotWithShape="1">
          <a:blip r:embed="rId4">
            <a:alphaModFix/>
          </a:blip>
          <a:srcRect b="-2" r="-34"/>
          <a:stretch/>
        </p:blipFill>
        <p:spPr>
          <a:xfrm>
            <a:off x="8955035" y="3287793"/>
            <a:ext cx="2919249" cy="357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893594" y="299700"/>
            <a:ext cx="68450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dirty="0" lang="en-US" sz="3600"/>
              <a:t>DURANTE EL EMBARAZO…</a:t>
            </a:r>
            <a:endParaRPr dirty="0" sz="5400"/>
          </a:p>
        </p:txBody>
      </p:sp>
      <p:grpSp>
        <p:nvGrpSpPr>
          <p:cNvPr id="133" name="Google Shape;133;p2"/>
          <p:cNvGrpSpPr/>
          <p:nvPr/>
        </p:nvGrpSpPr>
        <p:grpSpPr>
          <a:xfrm>
            <a:off x="1796989" y="1113352"/>
            <a:ext cx="8063957" cy="4847070"/>
            <a:chOff x="179794" y="1951"/>
            <a:chExt cx="8063957" cy="4847070"/>
          </a:xfrm>
        </p:grpSpPr>
        <p:sp>
          <p:nvSpPr>
            <p:cNvPr id="134" name="Google Shape;134;p2"/>
            <p:cNvSpPr/>
            <p:nvPr/>
          </p:nvSpPr>
          <p:spPr>
            <a:xfrm>
              <a:off x="201722" y="1951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>
              <a:hlinkClick action="ppaction://hlinksldjump" r:id="rId3"/>
            </p:cNvPr>
            <p:cNvSpPr txBox="1"/>
            <p:nvPr/>
          </p:nvSpPr>
          <p:spPr>
            <a:xfrm>
              <a:off x="179794" y="27487"/>
              <a:ext cx="3774165" cy="226449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6675" lIns="106675" rIns="106675" spcFirstLastPara="1" tIns="1066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ndara"/>
                <a:buNone/>
              </a:pP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8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riesgo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durante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el 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embarazo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469586" y="2584522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>
              <a:hlinkClick action="ppaction://hlinksldjump" r:id="rId4"/>
            </p:cNvPr>
            <p:cNvSpPr txBox="1"/>
            <p:nvPr/>
          </p:nvSpPr>
          <p:spPr>
            <a:xfrm>
              <a:off x="4469586" y="2584522"/>
              <a:ext cx="3774165" cy="226449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6675" lIns="106675" rIns="106675" spcFirstLastPara="1" tIns="1066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ndara"/>
                <a:buNone/>
              </a:pP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Embarazo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riesgo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 indent="0" lvl="0" marL="0" marR="0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tienes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un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embarazo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riesgo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estarás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baja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médica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No hay que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hacer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trámites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especiales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1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79794" y="2536258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>
              <a:hlinkClick action="ppaction://hlinksldjump" r:id="rId5"/>
            </p:cNvPr>
            <p:cNvSpPr txBox="1"/>
            <p:nvPr/>
          </p:nvSpPr>
          <p:spPr>
            <a:xfrm>
              <a:off x="201722" y="2558986"/>
              <a:ext cx="3774165" cy="226449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para la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realización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exámenes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prenatales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,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tratamientos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con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técnicas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reproducción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asistida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, etc.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384630" y="27487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>
              <a:hlinkClick action="ppaction://hlinksldjump" r:id="rId6"/>
            </p:cNvPr>
            <p:cNvSpPr txBox="1"/>
            <p:nvPr/>
          </p:nvSpPr>
          <p:spPr>
            <a:xfrm>
              <a:off x="4384630" y="106424"/>
              <a:ext cx="3774300" cy="22644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6675" lIns="106675" rIns="106675" spcFirstLastPara="1" tIns="1066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ndara"/>
                <a:buNone/>
              </a:pP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Si</a:t>
              </a:r>
              <a:r>
                <a:rPr b="1" cap="none" dirty="0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estás</a:t>
              </a:r>
              <a:r>
                <a:rPr b="1" cap="none" dirty="0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en</a:t>
              </a:r>
              <a:r>
                <a:rPr b="1" cap="none" dirty="0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sustitucione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…..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Embarazo, Embarazada, Madre, Niño, La Educación" id="143" name="Google Shape;14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28270" y="1098604"/>
            <a:ext cx="2863954" cy="5727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">
            <a:hlinkClick action="ppaction://hlinksldjump" r:id="rId8"/>
          </p:cNvPr>
          <p:cNvSpPr txBox="1"/>
          <p:nvPr/>
        </p:nvSpPr>
        <p:spPr>
          <a:xfrm>
            <a:off x="923812" y="6109512"/>
            <a:ext cx="13326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cap="none" dirty="0" err="1" i="0" lang="en-US" strike="noStrike" sz="3200">
                <a:solidFill>
                  <a:schemeClr val="accent1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cap="none" dirty="0" i="0" strike="noStrike" sz="3200">
              <a:solidFill>
                <a:schemeClr val="accent1">
                  <a:lumMod val="50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7557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1146777" y="429491"/>
            <a:ext cx="10585439" cy="81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lang="en-US" sz="3200" dirty="0"/>
              <a:t>INTERINAS EN SUSTITUCIONES, DISTINTAS SITUACIONES</a:t>
            </a:r>
            <a:endParaRPr dirty="0"/>
          </a:p>
        </p:txBody>
      </p:sp>
      <p:sp>
        <p:nvSpPr>
          <p:cNvPr id="211" name="Google Shape;211;p7"/>
          <p:cNvSpPr txBox="1">
            <a:spLocks noGrp="1"/>
          </p:cNvSpPr>
          <p:nvPr>
            <p:ph type="body" idx="1"/>
          </p:nvPr>
        </p:nvSpPr>
        <p:spPr>
          <a:xfrm>
            <a:off x="1075599" y="1220508"/>
            <a:ext cx="10289700" cy="5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76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50"/>
              <a:buChar char="•"/>
            </a:pPr>
            <a:r>
              <a:rPr lang="en-US" sz="1850" dirty="0"/>
              <a:t>Si </a:t>
            </a:r>
            <a:r>
              <a:rPr lang="en-US" sz="1850" b="1" dirty="0">
                <a:solidFill>
                  <a:schemeClr val="accent6">
                    <a:lumMod val="50000"/>
                  </a:schemeClr>
                </a:solidFill>
              </a:rPr>
              <a:t>no</a:t>
            </a:r>
            <a:r>
              <a:rPr lang="en-US" sz="185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50" dirty="0" err="1"/>
              <a:t>estás</a:t>
            </a:r>
            <a:r>
              <a:rPr lang="en-US" sz="1850" dirty="0"/>
              <a:t> </a:t>
            </a:r>
            <a:r>
              <a:rPr lang="en-US" sz="1850" dirty="0" err="1"/>
              <a:t>trabajando</a:t>
            </a:r>
            <a:r>
              <a:rPr lang="en-US" sz="1850" dirty="0"/>
              <a:t> </a:t>
            </a:r>
            <a:r>
              <a:rPr lang="en-US" sz="1850" dirty="0" err="1"/>
              <a:t>en</a:t>
            </a:r>
            <a:r>
              <a:rPr lang="en-US" sz="1850" dirty="0"/>
              <a:t> el </a:t>
            </a:r>
            <a:r>
              <a:rPr lang="en-US" sz="1850" dirty="0" err="1"/>
              <a:t>momento</a:t>
            </a:r>
            <a:r>
              <a:rPr lang="en-US" sz="1850" dirty="0"/>
              <a:t> del </a:t>
            </a:r>
            <a:r>
              <a:rPr lang="en-US" sz="1850" dirty="0" err="1"/>
              <a:t>parto</a:t>
            </a:r>
            <a:r>
              <a:rPr lang="en-US" sz="1850" dirty="0"/>
              <a:t>, consulta el enlace para </a:t>
            </a:r>
            <a:r>
              <a:rPr lang="en-US" sz="1850" dirty="0" err="1"/>
              <a:t>ver</a:t>
            </a:r>
            <a:r>
              <a:rPr lang="en-US" sz="1850" dirty="0"/>
              <a:t> las </a:t>
            </a:r>
            <a:r>
              <a:rPr lang="en-US" sz="1850" u="sng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prestaciones</a:t>
            </a:r>
            <a:r>
              <a:rPr lang="en-US" sz="185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sz="1850" dirty="0"/>
              <a:t>de la </a:t>
            </a:r>
            <a:r>
              <a:rPr lang="en-US" sz="1850" dirty="0" err="1"/>
              <a:t>seguridad</a:t>
            </a:r>
            <a:r>
              <a:rPr lang="en-US" sz="1850" dirty="0"/>
              <a:t> social.</a:t>
            </a:r>
            <a:endParaRPr sz="1850" dirty="0"/>
          </a:p>
          <a:p>
            <a:pPr marL="228600" lvl="0" indent="-24765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SzPts val="1850"/>
              <a:buChar char="•"/>
            </a:pPr>
            <a:r>
              <a:rPr lang="en-US" sz="1850" dirty="0"/>
              <a:t>Si </a:t>
            </a:r>
            <a:r>
              <a:rPr lang="en-US" sz="1850" dirty="0" err="1"/>
              <a:t>estás</a:t>
            </a:r>
            <a:r>
              <a:rPr lang="en-US" sz="1850" dirty="0"/>
              <a:t> de </a:t>
            </a:r>
            <a:r>
              <a:rPr lang="en-US" sz="1850" dirty="0" err="1"/>
              <a:t>baja</a:t>
            </a:r>
            <a:r>
              <a:rPr lang="en-US" sz="1850" dirty="0"/>
              <a:t>  o con </a:t>
            </a:r>
            <a:r>
              <a:rPr lang="en-US" sz="1850" dirty="0" err="1"/>
              <a:t>permiso</a:t>
            </a:r>
            <a:r>
              <a:rPr lang="en-US" sz="1850" dirty="0"/>
              <a:t> de </a:t>
            </a:r>
            <a:r>
              <a:rPr lang="en-US" sz="1850" dirty="0" err="1"/>
              <a:t>maternidad</a:t>
            </a:r>
            <a:r>
              <a:rPr lang="en-US" sz="1850" dirty="0"/>
              <a:t> ,NO </a:t>
            </a:r>
            <a:r>
              <a:rPr lang="en-US" sz="1850" dirty="0" err="1"/>
              <a:t>puedes</a:t>
            </a:r>
            <a:r>
              <a:rPr lang="en-US" sz="1850" dirty="0"/>
              <a:t> </a:t>
            </a:r>
            <a:r>
              <a:rPr lang="en-US" sz="1850" dirty="0" err="1"/>
              <a:t>firmar</a:t>
            </a:r>
            <a:r>
              <a:rPr lang="en-US" sz="1850" dirty="0"/>
              <a:t> </a:t>
            </a:r>
            <a:r>
              <a:rPr lang="en-US" sz="1850" dirty="0" err="1"/>
              <a:t>ningún</a:t>
            </a:r>
            <a:r>
              <a:rPr lang="en-US" sz="1850" dirty="0"/>
              <a:t> </a:t>
            </a:r>
            <a:r>
              <a:rPr lang="en-US" sz="1850" dirty="0" err="1"/>
              <a:t>contrato</a:t>
            </a:r>
            <a:r>
              <a:rPr lang="en-US" sz="1850" dirty="0"/>
              <a:t> de </a:t>
            </a:r>
            <a:r>
              <a:rPr lang="en-US" sz="1850" dirty="0" err="1"/>
              <a:t>trabajo</a:t>
            </a:r>
            <a:r>
              <a:rPr lang="en-US" sz="1850" dirty="0"/>
              <a:t> por lo que no </a:t>
            </a:r>
            <a:r>
              <a:rPr lang="en-US" sz="1850" dirty="0" err="1"/>
              <a:t>podrás</a:t>
            </a:r>
            <a:r>
              <a:rPr lang="en-US" sz="1850" dirty="0"/>
              <a:t> </a:t>
            </a:r>
            <a:r>
              <a:rPr lang="en-US" sz="1850" dirty="0" err="1"/>
              <a:t>pedir</a:t>
            </a:r>
            <a:r>
              <a:rPr lang="en-US" sz="1850" dirty="0"/>
              <a:t> </a:t>
            </a:r>
            <a:r>
              <a:rPr lang="en-US" sz="1850" dirty="0" err="1"/>
              <a:t>sustituciones</a:t>
            </a:r>
            <a:r>
              <a:rPr lang="en-US" sz="1850" dirty="0"/>
              <a:t>.</a:t>
            </a:r>
            <a:endParaRPr sz="1850" dirty="0"/>
          </a:p>
          <a:p>
            <a:pPr marL="228600" lvl="0" indent="-24765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SzPts val="1850"/>
              <a:buChar char="•"/>
            </a:pPr>
            <a:r>
              <a:rPr lang="en-US" sz="1850" dirty="0"/>
              <a:t>Si </a:t>
            </a:r>
            <a:r>
              <a:rPr lang="en-US" sz="1850" dirty="0" err="1"/>
              <a:t>estás</a:t>
            </a:r>
            <a:r>
              <a:rPr lang="en-US" sz="1850" dirty="0"/>
              <a:t> </a:t>
            </a:r>
            <a:r>
              <a:rPr lang="en-US" sz="1850" dirty="0" err="1"/>
              <a:t>trabajando</a:t>
            </a:r>
            <a:r>
              <a:rPr lang="en-US" sz="1850" dirty="0"/>
              <a:t> en una </a:t>
            </a:r>
            <a:r>
              <a:rPr lang="en-US" sz="1850" dirty="0" err="1"/>
              <a:t>sustitución</a:t>
            </a:r>
            <a:r>
              <a:rPr lang="en-US" sz="1850" dirty="0"/>
              <a:t> en el </a:t>
            </a:r>
            <a:r>
              <a:rPr lang="en-US" sz="1850" dirty="0" err="1"/>
              <a:t>momento</a:t>
            </a:r>
            <a:r>
              <a:rPr lang="en-US" sz="1850" dirty="0"/>
              <a:t> del </a:t>
            </a:r>
            <a:r>
              <a:rPr lang="en-US" sz="1850" dirty="0" err="1"/>
              <a:t>parto</a:t>
            </a:r>
            <a:r>
              <a:rPr lang="en-US" sz="1850" dirty="0"/>
              <a:t>, </a:t>
            </a:r>
            <a:r>
              <a:rPr lang="en-US" sz="1850" dirty="0" err="1"/>
              <a:t>te</a:t>
            </a:r>
            <a:r>
              <a:rPr lang="en-US" sz="1850" dirty="0"/>
              <a:t> </a:t>
            </a:r>
            <a:r>
              <a:rPr lang="en-US" sz="1850" dirty="0" err="1"/>
              <a:t>sigue</a:t>
            </a:r>
            <a:r>
              <a:rPr lang="en-US" sz="1850" dirty="0"/>
              <a:t> </a:t>
            </a:r>
            <a:r>
              <a:rPr lang="en-US" sz="1850" dirty="0" err="1"/>
              <a:t>pagando</a:t>
            </a:r>
            <a:r>
              <a:rPr lang="en-US" sz="1850" dirty="0"/>
              <a:t> la </a:t>
            </a:r>
            <a:r>
              <a:rPr lang="en-US" sz="1850" dirty="0" err="1"/>
              <a:t>seguridad</a:t>
            </a:r>
            <a:r>
              <a:rPr lang="en-US" sz="1850" dirty="0"/>
              <a:t> social </a:t>
            </a:r>
            <a:r>
              <a:rPr lang="en-US" sz="1850" dirty="0" err="1"/>
              <a:t>tu</a:t>
            </a:r>
            <a:r>
              <a:rPr lang="en-US" sz="1850" dirty="0"/>
              <a:t> </a:t>
            </a:r>
            <a:r>
              <a:rPr lang="en-US" sz="1850" dirty="0" err="1"/>
              <a:t>permiso</a:t>
            </a:r>
            <a:r>
              <a:rPr lang="en-US" sz="1850" dirty="0"/>
              <a:t> de </a:t>
            </a:r>
            <a:r>
              <a:rPr lang="en-US" sz="1850" dirty="0" err="1"/>
              <a:t>maternidad</a:t>
            </a:r>
            <a:r>
              <a:rPr lang="en-US" sz="1850" dirty="0"/>
              <a:t> </a:t>
            </a:r>
            <a:r>
              <a:rPr lang="en-US" sz="1850" dirty="0" err="1"/>
              <a:t>mediante</a:t>
            </a:r>
            <a:r>
              <a:rPr lang="en-US" sz="1850" dirty="0"/>
              <a:t> </a:t>
            </a:r>
            <a:r>
              <a:rPr lang="en-US" sz="1850" dirty="0" err="1"/>
              <a:t>pago</a:t>
            </a:r>
            <a:r>
              <a:rPr lang="en-US" sz="1850" dirty="0"/>
              <a:t> </a:t>
            </a:r>
            <a:r>
              <a:rPr lang="en-US" sz="1850" dirty="0" err="1"/>
              <a:t>directo</a:t>
            </a:r>
            <a:r>
              <a:rPr lang="en-US" sz="1850" dirty="0"/>
              <a:t>. </a:t>
            </a:r>
            <a:endParaRPr lang="en-US" sz="1850" dirty="0" smtClean="0"/>
          </a:p>
          <a:p>
            <a:pPr marL="228600" lvl="0" indent="-24765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SzPts val="1850"/>
              <a:buChar char="•"/>
            </a:pPr>
            <a:r>
              <a:rPr lang="en-US" sz="1850" dirty="0" smtClean="0"/>
              <a:t>Si </a:t>
            </a:r>
            <a:r>
              <a:rPr lang="en-US" sz="1850" dirty="0" err="1"/>
              <a:t>durante</a:t>
            </a:r>
            <a:r>
              <a:rPr lang="en-US" sz="1850" dirty="0"/>
              <a:t> el </a:t>
            </a:r>
            <a:r>
              <a:rPr lang="en-US" sz="1850" dirty="0" err="1"/>
              <a:t>embarazo</a:t>
            </a:r>
            <a:r>
              <a:rPr lang="en-US" sz="1850" dirty="0"/>
              <a:t> </a:t>
            </a:r>
            <a:r>
              <a:rPr lang="en-US" sz="1850" dirty="0" err="1"/>
              <a:t>te</a:t>
            </a:r>
            <a:r>
              <a:rPr lang="en-US" sz="1850" dirty="0"/>
              <a:t> pones de </a:t>
            </a:r>
            <a:r>
              <a:rPr lang="en-US" sz="1850" dirty="0" err="1"/>
              <a:t>baja</a:t>
            </a:r>
            <a:r>
              <a:rPr lang="en-US" sz="1850" dirty="0"/>
              <a:t> y se </a:t>
            </a:r>
            <a:r>
              <a:rPr lang="en-US" sz="1850" dirty="0" err="1"/>
              <a:t>te</a:t>
            </a:r>
            <a:r>
              <a:rPr lang="en-US" sz="1850" dirty="0"/>
              <a:t> </a:t>
            </a:r>
            <a:r>
              <a:rPr lang="en-US" sz="1850" dirty="0" err="1"/>
              <a:t>acaba</a:t>
            </a:r>
            <a:r>
              <a:rPr lang="en-US" sz="1850" dirty="0"/>
              <a:t> la </a:t>
            </a:r>
            <a:r>
              <a:rPr lang="en-US" sz="1850" dirty="0" err="1"/>
              <a:t>sustitución</a:t>
            </a:r>
            <a:r>
              <a:rPr lang="en-US" sz="1850" dirty="0"/>
              <a:t>, </a:t>
            </a:r>
            <a:r>
              <a:rPr lang="en-US" sz="1850" dirty="0" err="1"/>
              <a:t>te</a:t>
            </a:r>
            <a:r>
              <a:rPr lang="en-US" sz="1850" dirty="0"/>
              <a:t> </a:t>
            </a:r>
            <a:r>
              <a:rPr lang="en-US" sz="1850" dirty="0" err="1"/>
              <a:t>sigue</a:t>
            </a:r>
            <a:r>
              <a:rPr lang="en-US" sz="1850" dirty="0"/>
              <a:t> </a:t>
            </a:r>
            <a:r>
              <a:rPr lang="en-US" sz="1850" dirty="0" err="1"/>
              <a:t>pagando</a:t>
            </a:r>
            <a:r>
              <a:rPr lang="en-US" sz="1850" dirty="0"/>
              <a:t> la </a:t>
            </a:r>
            <a:r>
              <a:rPr lang="en-US" sz="1850" dirty="0" err="1"/>
              <a:t>baja</a:t>
            </a:r>
            <a:r>
              <a:rPr lang="en-US" sz="1850" dirty="0"/>
              <a:t> la </a:t>
            </a:r>
            <a:r>
              <a:rPr lang="en-US" sz="1850" dirty="0" err="1"/>
              <a:t>seguridad</a:t>
            </a:r>
            <a:r>
              <a:rPr lang="en-US" sz="1850" dirty="0"/>
              <a:t> social con cargo al </a:t>
            </a:r>
            <a:r>
              <a:rPr lang="en-US" sz="1850" dirty="0" err="1"/>
              <a:t>paro</a:t>
            </a:r>
            <a:r>
              <a:rPr lang="en-US" sz="1850" dirty="0"/>
              <a:t>.</a:t>
            </a:r>
            <a:endParaRPr sz="1850" dirty="0"/>
          </a:p>
          <a:p>
            <a:pPr marL="228600" lvl="0" indent="-24765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SzPts val="1850"/>
              <a:buChar char="•"/>
            </a:pPr>
            <a:r>
              <a:rPr lang="en-US" sz="1850" dirty="0"/>
              <a:t>Si </a:t>
            </a:r>
            <a:r>
              <a:rPr lang="en-US" sz="1850" dirty="0" err="1"/>
              <a:t>durante</a:t>
            </a:r>
            <a:r>
              <a:rPr lang="en-US" sz="1850" dirty="0"/>
              <a:t> el </a:t>
            </a:r>
            <a:r>
              <a:rPr lang="en-US" sz="1850" dirty="0" err="1"/>
              <a:t>permiso</a:t>
            </a:r>
            <a:r>
              <a:rPr lang="en-US" sz="1850" dirty="0"/>
              <a:t> de </a:t>
            </a:r>
            <a:r>
              <a:rPr lang="en-US" sz="1850" dirty="0" err="1"/>
              <a:t>maternidad</a:t>
            </a:r>
            <a:r>
              <a:rPr lang="en-US" sz="1850" dirty="0"/>
              <a:t>, </a:t>
            </a:r>
            <a:r>
              <a:rPr lang="en-US" sz="1850" dirty="0" err="1"/>
              <a:t>cesas</a:t>
            </a:r>
            <a:r>
              <a:rPr lang="en-US" sz="1850" dirty="0"/>
              <a:t> por </a:t>
            </a:r>
            <a:r>
              <a:rPr lang="en-US" sz="1850" dirty="0" err="1"/>
              <a:t>incorporación</a:t>
            </a:r>
            <a:r>
              <a:rPr lang="en-US" sz="1850" dirty="0"/>
              <a:t> de la personal titular de la plaza, </a:t>
            </a:r>
            <a:r>
              <a:rPr lang="en-US" sz="1850" dirty="0" err="1"/>
              <a:t>te</a:t>
            </a:r>
            <a:r>
              <a:rPr lang="en-US" sz="1850" dirty="0"/>
              <a:t> </a:t>
            </a:r>
            <a:r>
              <a:rPr lang="en-US" sz="1850" dirty="0" err="1"/>
              <a:t>seguirá</a:t>
            </a:r>
            <a:r>
              <a:rPr lang="en-US" sz="1850" dirty="0"/>
              <a:t> </a:t>
            </a:r>
            <a:r>
              <a:rPr lang="en-US" sz="1850" dirty="0" err="1"/>
              <a:t>pagando</a:t>
            </a:r>
            <a:r>
              <a:rPr lang="en-US" sz="1850" dirty="0"/>
              <a:t> la </a:t>
            </a:r>
            <a:r>
              <a:rPr lang="en-US" sz="1850" dirty="0" err="1"/>
              <a:t>seguridad</a:t>
            </a:r>
            <a:r>
              <a:rPr lang="en-US" sz="1850" dirty="0"/>
              <a:t> social </a:t>
            </a:r>
            <a:r>
              <a:rPr lang="en-US" sz="1850" dirty="0" err="1"/>
              <a:t>todo</a:t>
            </a:r>
            <a:r>
              <a:rPr lang="en-US" sz="1850" dirty="0"/>
              <a:t> el </a:t>
            </a:r>
            <a:r>
              <a:rPr lang="en-US" sz="1850" dirty="0" err="1"/>
              <a:t>permiso</a:t>
            </a:r>
            <a:r>
              <a:rPr lang="en-US" sz="1850" dirty="0"/>
              <a:t>.</a:t>
            </a:r>
            <a:endParaRPr sz="1850" dirty="0"/>
          </a:p>
          <a:p>
            <a:pPr marL="228600" lvl="0" indent="-24765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SzPts val="1850"/>
              <a:buChar char="•"/>
            </a:pPr>
            <a:r>
              <a:rPr lang="en-US" sz="1850" dirty="0"/>
              <a:t>Si la </a:t>
            </a:r>
            <a:r>
              <a:rPr lang="en-US" sz="1850" dirty="0" err="1"/>
              <a:t>baja</a:t>
            </a:r>
            <a:r>
              <a:rPr lang="en-US" sz="1850" dirty="0"/>
              <a:t> es por </a:t>
            </a:r>
            <a:r>
              <a:rPr lang="en-US" sz="1850" dirty="0" err="1"/>
              <a:t>riesgo</a:t>
            </a:r>
            <a:r>
              <a:rPr lang="en-US" sz="1850" dirty="0"/>
              <a:t> </a:t>
            </a:r>
            <a:r>
              <a:rPr lang="en-US" sz="1850" dirty="0" err="1"/>
              <a:t>durante</a:t>
            </a:r>
            <a:r>
              <a:rPr lang="en-US" sz="1850" dirty="0"/>
              <a:t> el </a:t>
            </a:r>
            <a:r>
              <a:rPr lang="en-US" sz="1850" dirty="0" err="1"/>
              <a:t>embarazo</a:t>
            </a:r>
            <a:r>
              <a:rPr lang="en-US" sz="1850" dirty="0"/>
              <a:t> </a:t>
            </a:r>
            <a:r>
              <a:rPr lang="en-US" sz="1850" dirty="0" err="1"/>
              <a:t>te</a:t>
            </a:r>
            <a:r>
              <a:rPr lang="en-US" sz="1850" dirty="0"/>
              <a:t> </a:t>
            </a:r>
            <a:r>
              <a:rPr lang="en-US" sz="1850" dirty="0" err="1"/>
              <a:t>paga</a:t>
            </a:r>
            <a:r>
              <a:rPr lang="en-US" sz="1850" dirty="0"/>
              <a:t> la </a:t>
            </a:r>
            <a:r>
              <a:rPr lang="en-US" sz="1850" dirty="0" err="1"/>
              <a:t>seguridad</a:t>
            </a:r>
            <a:r>
              <a:rPr lang="en-US" sz="1850" dirty="0"/>
              <a:t> social sin cargo al </a:t>
            </a:r>
            <a:r>
              <a:rPr lang="en-US" sz="1850" dirty="0" err="1"/>
              <a:t>paro</a:t>
            </a:r>
            <a:r>
              <a:rPr lang="en-US" sz="1850" dirty="0"/>
              <a:t>.</a:t>
            </a:r>
            <a:endParaRPr sz="1850" dirty="0"/>
          </a:p>
          <a:p>
            <a:pPr marL="228600" lvl="0" indent="-24765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SzPts val="1850"/>
              <a:buChar char="•"/>
            </a:pPr>
            <a:r>
              <a:rPr lang="en-US" sz="1850" u="sng" dirty="0">
                <a:solidFill>
                  <a:schemeClr val="hlink"/>
                </a:solidFill>
                <a:hlinkClick r:id="rId4"/>
              </a:rPr>
              <a:t>https://sede.seg-social.gob.es/wps/wcm/connect/sede/f60245d7-8723-42fe-9060-54073fbe6c96/IT-1_Castellano_Accesibilidad.pdf?MOD=AJPERES&amp;amp;CVID=</a:t>
            </a:r>
            <a:endParaRPr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1069067" y="348882"/>
            <a:ext cx="68450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dirty="0" lang="en-US" sz="3600">
                <a:solidFill>
                  <a:schemeClr val="bg2"/>
                </a:solidFill>
              </a:rPr>
              <a:t>DURANTE EL EMBARAZO…</a:t>
            </a:r>
            <a:endParaRPr dirty="0" sz="5400">
              <a:solidFill>
                <a:schemeClr val="bg2"/>
              </a:solidFill>
            </a:endParaRPr>
          </a:p>
        </p:txBody>
      </p:sp>
      <p:grpSp>
        <p:nvGrpSpPr>
          <p:cNvPr id="133" name="Google Shape;133;p2"/>
          <p:cNvGrpSpPr/>
          <p:nvPr/>
        </p:nvGrpSpPr>
        <p:grpSpPr>
          <a:xfrm>
            <a:off x="1487278" y="1113352"/>
            <a:ext cx="8063957" cy="4847070"/>
            <a:chOff x="179794" y="1951"/>
            <a:chExt cx="8063957" cy="4847070"/>
          </a:xfrm>
        </p:grpSpPr>
        <p:sp>
          <p:nvSpPr>
            <p:cNvPr id="134" name="Google Shape;134;p2"/>
            <p:cNvSpPr/>
            <p:nvPr/>
          </p:nvSpPr>
          <p:spPr>
            <a:xfrm>
              <a:off x="201722" y="1951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>
              <a:hlinkClick action="ppaction://hlinksldjump" r:id="rId3"/>
            </p:cNvPr>
            <p:cNvSpPr txBox="1"/>
            <p:nvPr/>
          </p:nvSpPr>
          <p:spPr>
            <a:xfrm>
              <a:off x="179794" y="27487"/>
              <a:ext cx="3774165" cy="226449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6675" lIns="106675" rIns="106675" spcFirstLastPara="1" tIns="1066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ndara"/>
                <a:buNone/>
              </a:pP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por </a:t>
              </a:r>
              <a:r>
                <a:rPr b="1" cap="none" dirty="0" err="1" i="0" lang="en-US" strike="noStrike" sz="2800" u="none">
                  <a:solidFill>
                    <a:schemeClr val="bg1"/>
                  </a:solidFill>
                  <a:latin typeface="Candara"/>
                  <a:ea typeface="Candara"/>
                  <a:cs typeface="Candara"/>
                  <a:sym typeface="Candara"/>
                  <a:hlinkClick action="ppaction://hlinksldjump"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riesgo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durante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el 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embarazo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469586" y="2584522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>
              <a:hlinkClick action="ppaction://hlinksldjump" r:id="rId4"/>
            </p:cNvPr>
            <p:cNvSpPr txBox="1"/>
            <p:nvPr/>
          </p:nvSpPr>
          <p:spPr>
            <a:xfrm>
              <a:off x="4469586" y="2584522"/>
              <a:ext cx="3774165" cy="226449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6675" lIns="106675" rIns="106675" spcFirstLastPara="1" tIns="1066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ndara"/>
                <a:buNone/>
              </a:pP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Embarazo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riesgo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 indent="0" lvl="0" marL="0" marR="0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tienes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un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embarazo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riesgo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estarás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baja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médica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No hay que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hacer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trámites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cap="none" dirty="0" err="1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especiales</a:t>
              </a:r>
              <a:r>
                <a:rPr b="0" cap="none" dirty="0" i="0" lang="en-US" strike="noStrike" sz="24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1" cap="none" dirty="0" i="0" strike="noStrike" sz="240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79794" y="2536258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>
              <a:hlinkClick action="ppaction://hlinksldjump" r:id="rId5"/>
            </p:cNvPr>
            <p:cNvSpPr txBox="1"/>
            <p:nvPr/>
          </p:nvSpPr>
          <p:spPr>
            <a:xfrm>
              <a:off x="201722" y="2558986"/>
              <a:ext cx="3774165" cy="226449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ndara"/>
                <a:buNone/>
              </a:pP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Permiso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para la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realización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exámenes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prenatales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,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tratamientos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con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técnicas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de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reproducción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asistida</a:t>
              </a:r>
              <a:r>
                <a:rPr b="1" cap="none" dirty="0" i="0" lang="en-US" strike="noStrike" sz="24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, etc.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384630" y="27487"/>
              <a:ext cx="3774165" cy="2264499"/>
            </a:xfrm>
            <a:prstGeom prst="rect">
              <a:avLst/>
            </a:prstGeom>
            <a:gradFill>
              <a:gsLst>
                <a:gs pos="0">
                  <a:srgbClr val="7182A4"/>
                </a:gs>
                <a:gs pos="50000">
                  <a:srgbClr val="57729D"/>
                </a:gs>
                <a:gs pos="100000">
                  <a:srgbClr val="4B638C"/>
                </a:gs>
              </a:gsLst>
              <a:lin ang="5400000" scaled="0"/>
            </a:gradFill>
            <a:ln>
              <a:noFill/>
            </a:ln>
            <a:effectLst>
              <a:outerShdw algn="ctr" blurRad="38100" dir="5400000" dist="25400" rotWithShape="0">
                <a:srgbClr val="000000">
                  <a:alpha val="24313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>
              <a:hlinkClick action="ppaction://hlinksldjump" r:id="rId6"/>
            </p:cNvPr>
            <p:cNvSpPr txBox="1"/>
            <p:nvPr/>
          </p:nvSpPr>
          <p:spPr>
            <a:xfrm>
              <a:off x="4384630" y="106424"/>
              <a:ext cx="3774300" cy="22644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106675" lIns="106675" rIns="106675" spcFirstLastPara="1" tIns="106675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ndara"/>
                <a:buNone/>
              </a:pP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Si</a:t>
              </a:r>
              <a:r>
                <a:rPr b="1" cap="none" dirty="0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estás</a:t>
              </a:r>
              <a:r>
                <a:rPr b="1" cap="none" dirty="0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en</a:t>
              </a:r>
              <a:r>
                <a:rPr b="1" cap="none" dirty="0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b="1" cap="none" dirty="0" err="1" i="0" lang="en-US" strike="noStrike" sz="2800" u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sustitucione</a:t>
              </a:r>
              <a:r>
                <a:rPr b="1" cap="none" dirty="0" err="1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</a:t>
              </a:r>
              <a:r>
                <a:rPr b="1" cap="none" dirty="0" i="0" lang="en-US" strike="noStrike" sz="2800" u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…..</a:t>
              </a:r>
              <a:endParaRPr b="0" cap="none" dirty="0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Embarazo, Embarazada, Madre, Niño, La Educación" id="143" name="Google Shape;14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28270" y="1113352"/>
            <a:ext cx="2863954" cy="5727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">
            <a:hlinkClick action="ppaction://hlinksldjump" r:id="rId8"/>
          </p:cNvPr>
          <p:cNvSpPr txBox="1"/>
          <p:nvPr/>
        </p:nvSpPr>
        <p:spPr>
          <a:xfrm>
            <a:off x="909063" y="6096205"/>
            <a:ext cx="1332692" cy="7484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</a:pPr>
            <a:r>
              <a:rPr cap="none" dirty="0" err="1" i="0" lang="en-US" strike="noStrike" sz="3200">
                <a:solidFill>
                  <a:schemeClr val="accent1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  <a:hlinkClick action="ppaction://hlinksldjump"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Índice</a:t>
            </a:r>
            <a:endParaRPr cap="none" dirty="0" i="0" strike="noStrike" sz="3200">
              <a:solidFill>
                <a:schemeClr val="accent1">
                  <a:lumMod val="50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9"/>
          <a:srcRect b="31" r="-31"/>
          <a:stretch/>
        </p:blipFill>
        <p:spPr>
          <a:xfrm>
            <a:off x="10454184" y="43621"/>
            <a:ext cx="1384199" cy="1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2042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Distintivo">
  <a:themeElements>
    <a:clrScheme name="Violeta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3638</Words>
  <Application>Microsoft Office PowerPoint</Application>
  <PresentationFormat>Panorámica</PresentationFormat>
  <Paragraphs>325</Paragraphs>
  <Slides>44</Slides>
  <Notes>43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Candara</vt:lpstr>
      <vt:lpstr>Noto Sans Symbols</vt:lpstr>
      <vt:lpstr>Calibri</vt:lpstr>
      <vt:lpstr>Arial</vt:lpstr>
      <vt:lpstr>Gill Sans</vt:lpstr>
      <vt:lpstr>Distintivo</vt:lpstr>
      <vt:lpstr>MATERNIDAD, LACTANCIA Y CONCILIACION  </vt:lpstr>
      <vt:lpstr>Presentación de PowerPoint</vt:lpstr>
      <vt:lpstr>DURANTE EL EMBARAZO…</vt:lpstr>
      <vt:lpstr>Presentación de PowerPoint</vt:lpstr>
      <vt:lpstr>DURANTE EL EMBARAZO…</vt:lpstr>
      <vt:lpstr>Presentación de PowerPoint</vt:lpstr>
      <vt:lpstr>DURANTE EL EMBARAZO…</vt:lpstr>
      <vt:lpstr>INTERINAS EN SUSTITUCIONES, DISTINTAS SITUACIONES</vt:lpstr>
      <vt:lpstr>DURANTE EL EMBARAZO…</vt:lpstr>
      <vt:lpstr>DESPUÉS DEL PARTO……</vt:lpstr>
      <vt:lpstr>PERMISO POR NACIMIENTO O PERMISO DE MATERNIDAD</vt:lpstr>
      <vt:lpstr>FAMILIAS MONOPARENTALES</vt:lpstr>
      <vt:lpstr>DESPUÉS DEL PARTO……</vt:lpstr>
      <vt:lpstr>Presentación de PowerPoint</vt:lpstr>
      <vt:lpstr>DESPUÉS DEL PARTO……</vt:lpstr>
      <vt:lpstr>Disfrute de los días de vacaciones cuando te ha coincidido el permiso de maternidad/paternidad en Agosto </vt:lpstr>
      <vt:lpstr>DESPUÉS DEL PARTO……</vt:lpstr>
      <vt:lpstr>PERMISO POR NACIMIENTO DE  PREMATUR@S</vt:lpstr>
      <vt:lpstr>DESPUÉS DEL PARTO……</vt:lpstr>
      <vt:lpstr>PERMISO DE PATERNIDAD</vt:lpstr>
      <vt:lpstr>DESPUÉS DEL PARTO……</vt:lpstr>
      <vt:lpstr>PERMISO POR ADOPCIÓN O ACOGIMIENTO</vt:lpstr>
      <vt:lpstr>DESPUÉS DEL PARTO……</vt:lpstr>
      <vt:lpstr>PERMISO DE LACTANCIA</vt:lpstr>
      <vt:lpstr>DESPUÉS DEL PARTO……</vt:lpstr>
      <vt:lpstr>CONCILIACIÓN FAMILIAR</vt:lpstr>
      <vt:lpstr>PERMISO PARA ACOMPAÑAR AL MÉDICO</vt:lpstr>
      <vt:lpstr>CONCILIACIÓN FAMILIAR</vt:lpstr>
      <vt:lpstr>CUIDADOS DOMICILIARIOS A HIJOS/AS ENFERMOS/AS</vt:lpstr>
      <vt:lpstr>CONCILIACIÓN FAMILIAR</vt:lpstr>
      <vt:lpstr>FLEXIBILIDAD HORARIA</vt:lpstr>
      <vt:lpstr>CONCILIACIÓN FAMILIAR</vt:lpstr>
      <vt:lpstr>EXCEDENCIAS</vt:lpstr>
      <vt:lpstr>CONCILIACIÓN FAMILIAR</vt:lpstr>
      <vt:lpstr>PERMISO POR CUIDADO DE HIJO/A CON ENFERMEDAD GRAVE</vt:lpstr>
      <vt:lpstr>CONCILIACIÓN FAMILIAR</vt:lpstr>
      <vt:lpstr>REDUCCIÓN DE JORNADA POR CUIDADOS DE HIJO/A O PERSONA DEPENDIENTE A SU CARGO</vt:lpstr>
      <vt:lpstr>CONCILIACIÓN FAMILIAR</vt:lpstr>
      <vt:lpstr>FLEXIBILIDAD HORARIA POR HIJOS CON DISCAPACIDAD PSÍQUICA, FISICA O SENSORIAL</vt:lpstr>
      <vt:lpstr>CONCILIACIÓN FAMILIAR</vt:lpstr>
      <vt:lpstr>REDUCCIÓN DE JORNADA RETRIBUIDA</vt:lpstr>
      <vt:lpstr>CONCILIACIÓN FAMILIAR</vt:lpstr>
      <vt:lpstr>NORMATIVA DE APLICACIÓN</vt:lpstr>
      <vt:lpstr>ENLACES Y CORREOS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MATERNIDAD, LACTANCIA Y CONCILIACION</dc:title>
  <dc:creator>miriam gomez perez</dc:creator>
  <cp:lastModifiedBy>Cuenta Microsoft</cp:lastModifiedBy>
  <cp:revision>34</cp:revision>
  <dcterms:created xsi:type="dcterms:W3CDTF">2021-01-28T10:08:08Z</dcterms:created>
  <dcterms:modified xsi:type="dcterms:W3CDTF">2022-01-11T09:46:55Z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1579573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